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5143500" cx="9144000"/>
  <p:notesSz cx="51435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9" roundtripDataSignature="AMtx7mgFkLNMO8MaJ/FTgYjl0DJWcakB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customschemas.google.com/relationships/presentationmetadata" Target="metadata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" name="Google Shape;9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d274466e7c_2_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0" name="Google Shape;230;g3d274466e7c_2_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g3d274466e7c_2_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5" name="Google Shape;255;p1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1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2" name="Google Shape;282;p1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1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da261705a8_0_22:notes"/>
          <p:cNvSpPr/>
          <p:nvPr>
            <p:ph idx="2" type="sldImg"/>
          </p:nvPr>
        </p:nvSpPr>
        <p:spPr>
          <a:xfrm>
            <a:off x="857400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da261705a8_0_22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da261705a8_0_5:notes"/>
          <p:cNvSpPr/>
          <p:nvPr>
            <p:ph idx="2" type="sldImg"/>
          </p:nvPr>
        </p:nvSpPr>
        <p:spPr>
          <a:xfrm>
            <a:off x="857400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3da261705a8_0_5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" name="Google Shape;23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2" name="Google Shape;52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242f36825_0_2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Google Shape;77;g3d242f36825_0_2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g3d242f36825_0_2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2" name="Google Shape;102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0" name="Google Shape;160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da261705a8_0_18:notes"/>
          <p:cNvSpPr/>
          <p:nvPr>
            <p:ph idx="2" type="sldImg"/>
          </p:nvPr>
        </p:nvSpPr>
        <p:spPr>
          <a:xfrm>
            <a:off x="857400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da261705a8_0_18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7" name="Google Shape;197;p1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3.jpg"/><Relationship Id="rId5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1"/>
          <p:cNvPicPr preferRelativeResize="0"/>
          <p:nvPr/>
        </p:nvPicPr>
        <p:blipFill rotWithShape="1">
          <a:blip r:embed="rId3">
            <a:alphaModFix/>
          </a:blip>
          <a:srcRect b="14933" l="0" r="0" t="19872"/>
          <a:stretch/>
        </p:blipFill>
        <p:spPr>
          <a:xfrm>
            <a:off x="7266" y="0"/>
            <a:ext cx="9136734" cy="397110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/>
          <p:nvPr/>
        </p:nvSpPr>
        <p:spPr>
          <a:xfrm>
            <a:off x="14532" y="2847703"/>
            <a:ext cx="9144000" cy="2290353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000000">
                <a:alpha val="85098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365760" y="2487168"/>
            <a:ext cx="8412480" cy="749808"/>
          </a:xfrm>
          <a:prstGeom prst="rect">
            <a:avLst/>
          </a:prstGeom>
          <a:noFill/>
          <a:ln>
            <a:noFill/>
          </a:ln>
          <a:effectLst>
            <a:outerShdw blurRad="152400" rotWithShape="0" algn="bl" dir="8100000" dist="50800">
              <a:srgbClr val="000000">
                <a:alpha val="9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Trebuchet MS"/>
              <a:buNone/>
            </a:pPr>
            <a:r>
              <a:rPr b="1" i="0" lang="en-US" sz="5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BUCKSKIN HILLS</a:t>
            </a:r>
            <a:endParaRPr b="0" i="0" sz="5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1"/>
          <p:cNvSpPr/>
          <p:nvPr/>
        </p:nvSpPr>
        <p:spPr>
          <a:xfrm>
            <a:off x="365760" y="3182112"/>
            <a:ext cx="8412480" cy="658368"/>
          </a:xfrm>
          <a:prstGeom prst="rect">
            <a:avLst/>
          </a:prstGeom>
          <a:noFill/>
          <a:ln>
            <a:noFill/>
          </a:ln>
          <a:effectLst>
            <a:outerShdw blurRad="152400" rotWithShape="0" algn="bl" dir="8100000" dist="50800">
              <a:srgbClr val="000000">
                <a:alpha val="9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4800"/>
              <a:buFont typeface="Trebuchet MS"/>
              <a:buNone/>
            </a:pPr>
            <a:r>
              <a:rPr b="1" i="0" lang="en-US" sz="4800" u="none" cap="none" strike="noStrike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ENDURO COURSE</a:t>
            </a:r>
            <a:endParaRPr b="0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"/>
          <p:cNvSpPr/>
          <p:nvPr/>
        </p:nvSpPr>
        <p:spPr>
          <a:xfrm>
            <a:off x="365760" y="3886200"/>
            <a:ext cx="84124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500"/>
              <a:buFont typeface="Trebuchet MS"/>
              <a:buNone/>
            </a:pPr>
            <a:r>
              <a:rPr b="0" i="1" lang="en-US" sz="1500" u="none" cap="none" strike="noStrike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OHV Recreation Grant  ·  Uintah County, Vernal Utah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365760" y="4251960"/>
            <a:ext cx="841248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1200"/>
              <a:buFont typeface="Trebuchet MS"/>
              <a:buNone/>
            </a:pPr>
            <a:r>
              <a:rPr b="0" i="0" lang="en-US" sz="1200" u="none" cap="none" strike="noStrike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Building the Future of OHV Recreation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oogle Shape;1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19256" y="4206531"/>
            <a:ext cx="1860151" cy="8150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een dinosaur with mountains in the background&#10;&#10;AI-generated content may be incorrect." id="20" name="Google Shape;20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51909" y="4223002"/>
            <a:ext cx="1088222" cy="765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E1A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d274466e7c_2_2"/>
          <p:cNvSpPr/>
          <p:nvPr/>
        </p:nvSpPr>
        <p:spPr>
          <a:xfrm>
            <a:off x="0" y="0"/>
            <a:ext cx="9144000" cy="91500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g3d274466e7c_2_2"/>
          <p:cNvSpPr/>
          <p:nvPr/>
        </p:nvSpPr>
        <p:spPr>
          <a:xfrm>
            <a:off x="411480" y="164592"/>
            <a:ext cx="83211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An Community Served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g3d274466e7c_2_2"/>
          <p:cNvSpPr/>
          <p:nvPr/>
        </p:nvSpPr>
        <p:spPr>
          <a:xfrm>
            <a:off x="411480" y="749808"/>
            <a:ext cx="83211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i="1"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In a decade of OHV development, one major community was left out entirely.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g3d274466e7c_2_2"/>
          <p:cNvSpPr/>
          <p:nvPr/>
        </p:nvSpPr>
        <p:spPr>
          <a:xfrm>
            <a:off x="4370832" y="1024128"/>
            <a:ext cx="4407300" cy="841200"/>
          </a:xfrm>
          <a:prstGeom prst="rect">
            <a:avLst/>
          </a:prstGeom>
          <a:solidFill>
            <a:srgbClr val="FFFFFF">
              <a:alpha val="10200"/>
            </a:srgbClr>
          </a:solidFill>
          <a:ln cap="flat" cmpd="sng" w="19050">
            <a:solidFill>
              <a:srgbClr val="8B1A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3d274466e7c_2_2"/>
          <p:cNvSpPr/>
          <p:nvPr/>
        </p:nvSpPr>
        <p:spPr>
          <a:xfrm>
            <a:off x="4370832" y="1024128"/>
            <a:ext cx="63900" cy="841200"/>
          </a:xfrm>
          <a:prstGeom prst="rect">
            <a:avLst/>
          </a:prstGeom>
          <a:solidFill>
            <a:srgbClr val="8B1A1A"/>
          </a:solidFill>
          <a:ln cap="flat" cmpd="sng" w="12700">
            <a:solidFill>
              <a:srgbClr val="8B1A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3d274466e7c_2_2"/>
          <p:cNvSpPr/>
          <p:nvPr/>
        </p:nvSpPr>
        <p:spPr>
          <a:xfrm>
            <a:off x="4526280" y="1078992"/>
            <a:ext cx="41148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Zero Approved Motorcycle Trails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g3d274466e7c_2_2"/>
          <p:cNvSpPr/>
          <p:nvPr/>
        </p:nvSpPr>
        <p:spPr>
          <a:xfrm>
            <a:off x="4526280" y="1389888"/>
            <a:ext cx="41148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Despite 1,000+ miles of OHV trail in Uintah County, there are zero formally approved, dedicated motorcycle trails anywhere in the county.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g3d274466e7c_2_2"/>
          <p:cNvSpPr/>
          <p:nvPr/>
        </p:nvSpPr>
        <p:spPr>
          <a:xfrm>
            <a:off x="4370832" y="1993392"/>
            <a:ext cx="4407300" cy="841200"/>
          </a:xfrm>
          <a:prstGeom prst="rect">
            <a:avLst/>
          </a:prstGeom>
          <a:solidFill>
            <a:srgbClr val="FFFFFF">
              <a:alpha val="10200"/>
            </a:srgbClr>
          </a:solidFill>
          <a:ln cap="flat" cmpd="sng" w="1905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3d274466e7c_2_2"/>
          <p:cNvSpPr/>
          <p:nvPr/>
        </p:nvSpPr>
        <p:spPr>
          <a:xfrm>
            <a:off x="4370832" y="1993392"/>
            <a:ext cx="63900" cy="841200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g3d274466e7c_2_2"/>
          <p:cNvSpPr/>
          <p:nvPr/>
        </p:nvSpPr>
        <p:spPr>
          <a:xfrm>
            <a:off x="4526280" y="2048256"/>
            <a:ext cx="41148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One Facility — Motocross Only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g3d274466e7c_2_2"/>
          <p:cNvSpPr/>
          <p:nvPr/>
        </p:nvSpPr>
        <p:spPr>
          <a:xfrm>
            <a:off x="4526280" y="2359152"/>
            <a:ext cx="41148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The only motorcycle-focused infrastructure in the county is the Buckskin Hills motocross track. There is nothing for dirt bike trail or enduro riders.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g3d274466e7c_2_2"/>
          <p:cNvSpPr/>
          <p:nvPr/>
        </p:nvSpPr>
        <p:spPr>
          <a:xfrm>
            <a:off x="4370832" y="2962656"/>
            <a:ext cx="4407300" cy="841200"/>
          </a:xfrm>
          <a:prstGeom prst="rect">
            <a:avLst/>
          </a:prstGeom>
          <a:solidFill>
            <a:srgbClr val="FFFFFF">
              <a:alpha val="10200"/>
            </a:srgbClr>
          </a:solidFill>
          <a:ln cap="flat" cmpd="sng" w="19050">
            <a:solidFill>
              <a:srgbClr val="4A7C2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g3d274466e7c_2_2"/>
          <p:cNvSpPr/>
          <p:nvPr/>
        </p:nvSpPr>
        <p:spPr>
          <a:xfrm>
            <a:off x="4370832" y="2962656"/>
            <a:ext cx="63900" cy="841200"/>
          </a:xfrm>
          <a:prstGeom prst="rect">
            <a:avLst/>
          </a:prstGeom>
          <a:solidFill>
            <a:srgbClr val="4A7C2F"/>
          </a:solidFill>
          <a:ln cap="flat" cmpd="sng" w="12700">
            <a:solidFill>
              <a:srgbClr val="4A7C2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g3d274466e7c_2_2"/>
          <p:cNvSpPr/>
          <p:nvPr/>
        </p:nvSpPr>
        <p:spPr>
          <a:xfrm>
            <a:off x="4526280" y="3017520"/>
            <a:ext cx="41148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700+ Local Riders Underserved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3d274466e7c_2_2"/>
          <p:cNvSpPr/>
          <p:nvPr/>
        </p:nvSpPr>
        <p:spPr>
          <a:xfrm>
            <a:off x="4526280" y="3328416"/>
            <a:ext cx="41148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An estimated 700+ local motorcycle riders have no dedicated place to ride legally and safely within Uintah County.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g3d274466e7c_2_2"/>
          <p:cNvSpPr/>
          <p:nvPr/>
        </p:nvSpPr>
        <p:spPr>
          <a:xfrm>
            <a:off x="4370832" y="3931920"/>
            <a:ext cx="4407300" cy="841200"/>
          </a:xfrm>
          <a:prstGeom prst="rect">
            <a:avLst/>
          </a:prstGeom>
          <a:solidFill>
            <a:srgbClr val="FFFFFF">
              <a:alpha val="10200"/>
            </a:srgbClr>
          </a:solidFill>
          <a:ln cap="flat" cmpd="sng" w="19050">
            <a:solidFill>
              <a:srgbClr val="2D50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3d274466e7c_2_2"/>
          <p:cNvSpPr/>
          <p:nvPr/>
        </p:nvSpPr>
        <p:spPr>
          <a:xfrm>
            <a:off x="4370832" y="3931920"/>
            <a:ext cx="63900" cy="841200"/>
          </a:xfrm>
          <a:prstGeom prst="rect">
            <a:avLst/>
          </a:prstGeom>
          <a:solidFill>
            <a:srgbClr val="2D5016"/>
          </a:solidFill>
          <a:ln cap="flat" cmpd="sng" w="12700">
            <a:solidFill>
              <a:srgbClr val="2D50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3d274466e7c_2_2"/>
          <p:cNvSpPr/>
          <p:nvPr/>
        </p:nvSpPr>
        <p:spPr>
          <a:xfrm>
            <a:off x="4526280" y="3986784"/>
            <a:ext cx="41148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Skills Building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g3d274466e7c_2_2"/>
          <p:cNvSpPr/>
          <p:nvPr/>
        </p:nvSpPr>
        <p:spPr>
          <a:xfrm>
            <a:off x="4526280" y="4297680"/>
            <a:ext cx="41148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50"/>
              <a:buFont typeface="Trebuchet MS"/>
              <a:buNone/>
            </a:pPr>
            <a:r>
              <a:rPr lang="en-US" sz="1150">
                <a:solidFill>
                  <a:srgbClr val="FBE4D4"/>
                </a:solidFill>
                <a:latin typeface="Trebuchet MS"/>
                <a:ea typeface="Trebuchet MS"/>
                <a:cs typeface="Trebuchet MS"/>
                <a:sym typeface="Trebuchet MS"/>
              </a:rPr>
              <a:t>No dedicated environment to learn skills properly from the start.</a:t>
            </a:r>
            <a:endParaRPr sz="1300">
              <a:solidFill>
                <a:srgbClr val="FBE4D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few people riding dirt bikes&#10;&#10;AI-generated content may be incorrect." id="252" name="Google Shape;252;g3d274466e7c_2_2"/>
          <p:cNvPicPr preferRelativeResize="0"/>
          <p:nvPr/>
        </p:nvPicPr>
        <p:blipFill rotWithShape="1">
          <a:blip r:embed="rId3">
            <a:alphaModFix/>
          </a:blip>
          <a:srcRect b="29631" l="0" r="0" t="3814"/>
          <a:stretch/>
        </p:blipFill>
        <p:spPr>
          <a:xfrm>
            <a:off x="452047" y="999982"/>
            <a:ext cx="3781626" cy="3773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2675" y="-419350"/>
            <a:ext cx="9189375" cy="6130325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3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3"/>
          <p:cNvSpPr/>
          <p:nvPr/>
        </p:nvSpPr>
        <p:spPr>
          <a:xfrm>
            <a:off x="365860" y="91442"/>
            <a:ext cx="8412600" cy="594300"/>
          </a:xfrm>
          <a:prstGeom prst="rect">
            <a:avLst/>
          </a:prstGeom>
          <a:noFill/>
          <a:ln>
            <a:noFill/>
          </a:ln>
          <a:effectLst>
            <a:outerShdw blurRad="101600" rotWithShape="0" algn="bl" dir="8100000" dist="38100">
              <a:srgbClr val="000000">
                <a:alpha val="5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Trebuchet MS"/>
              <a:buNone/>
            </a:pPr>
            <a:r>
              <a:rPr b="1" lang="en-US" sz="35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Key Facts</a:t>
            </a:r>
            <a:endParaRPr sz="3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3"/>
          <p:cNvSpPr/>
          <p:nvPr/>
        </p:nvSpPr>
        <p:spPr>
          <a:xfrm>
            <a:off x="0" y="668869"/>
            <a:ext cx="9144000" cy="1645800"/>
          </a:xfrm>
          <a:prstGeom prst="rect">
            <a:avLst/>
          </a:prstGeom>
          <a:solidFill>
            <a:srgbClr val="000000">
              <a:alpha val="78039"/>
            </a:srgbClr>
          </a:solidFill>
          <a:ln cap="flat" cmpd="sng" w="12700">
            <a:solidFill>
              <a:srgbClr val="000000">
                <a:alpha val="78039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3"/>
          <p:cNvSpPr/>
          <p:nvPr/>
        </p:nvSpPr>
        <p:spPr>
          <a:xfrm>
            <a:off x="365760" y="723733"/>
            <a:ext cx="84126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100"/>
              <a:buFont typeface="Trebuchet MS"/>
              <a:buNone/>
            </a:pPr>
            <a:r>
              <a:rPr b="1" lang="en-US" sz="11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KEY PROJECT FACTS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13"/>
          <p:cNvSpPr/>
          <p:nvPr/>
        </p:nvSpPr>
        <p:spPr>
          <a:xfrm>
            <a:off x="201168" y="1016341"/>
            <a:ext cx="1572900" cy="1188600"/>
          </a:xfrm>
          <a:prstGeom prst="rect">
            <a:avLst/>
          </a:prstGeom>
          <a:solidFill>
            <a:srgbClr val="C45C1A">
              <a:alpha val="90196"/>
            </a:srgbClr>
          </a:solidFill>
          <a:ln cap="flat" cmpd="sng" w="1905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3"/>
          <p:cNvSpPr/>
          <p:nvPr/>
        </p:nvSpPr>
        <p:spPr>
          <a:xfrm>
            <a:off x="201168" y="1052917"/>
            <a:ext cx="15729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b="1" lang="en-U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0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3"/>
          <p:cNvSpPr/>
          <p:nvPr/>
        </p:nvSpPr>
        <p:spPr>
          <a:xfrm>
            <a:off x="201168" y="1528405"/>
            <a:ext cx="15729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Approved motorcycle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trail areas in county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3"/>
          <p:cNvSpPr/>
          <p:nvPr/>
        </p:nvSpPr>
        <p:spPr>
          <a:xfrm>
            <a:off x="1956816" y="1016341"/>
            <a:ext cx="1572900" cy="1188600"/>
          </a:xfrm>
          <a:prstGeom prst="rect">
            <a:avLst/>
          </a:prstGeom>
          <a:solidFill>
            <a:srgbClr val="C45C1A">
              <a:alpha val="90196"/>
            </a:srgbClr>
          </a:solidFill>
          <a:ln cap="flat" cmpd="sng" w="1905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3"/>
          <p:cNvSpPr/>
          <p:nvPr/>
        </p:nvSpPr>
        <p:spPr>
          <a:xfrm>
            <a:off x="3712464" y="1016341"/>
            <a:ext cx="1572900" cy="1188600"/>
          </a:xfrm>
          <a:prstGeom prst="rect">
            <a:avLst/>
          </a:prstGeom>
          <a:solidFill>
            <a:srgbClr val="C45C1A">
              <a:alpha val="90196"/>
            </a:srgbClr>
          </a:solidFill>
          <a:ln cap="flat" cmpd="sng" w="1905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13"/>
          <p:cNvSpPr/>
          <p:nvPr/>
        </p:nvSpPr>
        <p:spPr>
          <a:xfrm>
            <a:off x="1956814" y="1071105"/>
            <a:ext cx="15729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b="1" lang="en-U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7</a:t>
            </a:r>
            <a:r>
              <a:rPr b="1" lang="en-U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00+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13"/>
          <p:cNvSpPr/>
          <p:nvPr/>
        </p:nvSpPr>
        <p:spPr>
          <a:xfrm>
            <a:off x="1956814" y="1546593"/>
            <a:ext cx="15729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Local riders finally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served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13"/>
          <p:cNvSpPr/>
          <p:nvPr/>
        </p:nvSpPr>
        <p:spPr>
          <a:xfrm>
            <a:off x="5468112" y="1016341"/>
            <a:ext cx="1572900" cy="1188600"/>
          </a:xfrm>
          <a:prstGeom prst="rect">
            <a:avLst/>
          </a:prstGeom>
          <a:solidFill>
            <a:srgbClr val="C45C1A">
              <a:alpha val="90196"/>
            </a:srgbClr>
          </a:solidFill>
          <a:ln cap="flat" cmpd="sng" w="1905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3"/>
          <p:cNvSpPr/>
          <p:nvPr/>
        </p:nvSpPr>
        <p:spPr>
          <a:xfrm>
            <a:off x="5468112" y="1052917"/>
            <a:ext cx="15729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b="1" lang="en-U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2</a:t>
            </a:r>
            <a:r>
              <a:rPr b="1" lang="en-U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Acres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3"/>
          <p:cNvSpPr/>
          <p:nvPr/>
        </p:nvSpPr>
        <p:spPr>
          <a:xfrm>
            <a:off x="5468112" y="1528405"/>
            <a:ext cx="15729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3 levels</a:t>
            </a:r>
            <a:endParaRPr sz="900">
              <a:solidFill>
                <a:srgbClr val="F5F0E8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½ mile loop</a:t>
            </a:r>
            <a:endParaRPr sz="900">
              <a:solidFill>
                <a:srgbClr val="F5F0E8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73" name="Google Shape;273;p13"/>
          <p:cNvSpPr/>
          <p:nvPr/>
        </p:nvSpPr>
        <p:spPr>
          <a:xfrm>
            <a:off x="7223760" y="1016341"/>
            <a:ext cx="1572900" cy="1188600"/>
          </a:xfrm>
          <a:prstGeom prst="rect">
            <a:avLst/>
          </a:prstGeom>
          <a:solidFill>
            <a:srgbClr val="C45C1A">
              <a:alpha val="90196"/>
            </a:srgbClr>
          </a:solidFill>
          <a:ln cap="flat" cmpd="sng" w="1905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13"/>
          <p:cNvSpPr/>
          <p:nvPr/>
        </p:nvSpPr>
        <p:spPr>
          <a:xfrm>
            <a:off x="7223760" y="1052917"/>
            <a:ext cx="15729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b="1" lang="en-U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$382,064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13"/>
          <p:cNvSpPr/>
          <p:nvPr/>
        </p:nvSpPr>
        <p:spPr>
          <a:xfrm>
            <a:off x="7223760" y="1528405"/>
            <a:ext cx="15729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Request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3"/>
          <p:cNvSpPr/>
          <p:nvPr/>
        </p:nvSpPr>
        <p:spPr>
          <a:xfrm>
            <a:off x="0" y="4549150"/>
            <a:ext cx="9144000" cy="594300"/>
          </a:xfrm>
          <a:prstGeom prst="rect">
            <a:avLst/>
          </a:prstGeom>
          <a:solidFill>
            <a:srgbClr val="000000">
              <a:alpha val="74901"/>
            </a:srgbClr>
          </a:solidFill>
          <a:ln cap="flat" cmpd="sng" w="12700">
            <a:solidFill>
              <a:srgbClr val="000000">
                <a:alpha val="74901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13"/>
          <p:cNvSpPr/>
          <p:nvPr/>
        </p:nvSpPr>
        <p:spPr>
          <a:xfrm>
            <a:off x="365810" y="4655618"/>
            <a:ext cx="84126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Buckskin Hills Recreation Complex  |  </a:t>
            </a:r>
            <a:r>
              <a:rPr lang="en-US" sz="12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Uintah County, Vernal Utah  |  </a:t>
            </a:r>
            <a:r>
              <a:rPr i="1" lang="en-US" sz="12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Utah OHV Recreation Grant Application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13"/>
          <p:cNvSpPr/>
          <p:nvPr/>
        </p:nvSpPr>
        <p:spPr>
          <a:xfrm>
            <a:off x="3712454" y="1071105"/>
            <a:ext cx="15729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</a:pPr>
            <a:r>
              <a:rPr b="1" lang="en-U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3 Levels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13"/>
          <p:cNvSpPr/>
          <p:nvPr/>
        </p:nvSpPr>
        <p:spPr>
          <a:xfrm>
            <a:off x="3712454" y="1546593"/>
            <a:ext cx="15729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Beginner · Intermediate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· Advanced Enduro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0E8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on a motorcycle&#10;&#10;AI-generated content may be incorrect." id="285" name="Google Shape;285;p12"/>
          <p:cNvPicPr preferRelativeResize="0"/>
          <p:nvPr/>
        </p:nvPicPr>
        <p:blipFill rotWithShape="1">
          <a:blip r:embed="rId3">
            <a:alphaModFix/>
          </a:blip>
          <a:srcRect b="0" l="41542" r="0" t="0"/>
          <a:stretch/>
        </p:blipFill>
        <p:spPr>
          <a:xfrm>
            <a:off x="182880" y="1097280"/>
            <a:ext cx="3913632" cy="3753606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12"/>
          <p:cNvSpPr/>
          <p:nvPr/>
        </p:nvSpPr>
        <p:spPr>
          <a:xfrm>
            <a:off x="0" y="0"/>
            <a:ext cx="9144000" cy="109728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12"/>
          <p:cNvSpPr/>
          <p:nvPr/>
        </p:nvSpPr>
        <p:spPr>
          <a:xfrm>
            <a:off x="411480" y="164592"/>
            <a:ext cx="8321040" cy="530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Alignment with OHVR Grant Mission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12"/>
          <p:cNvSpPr/>
          <p:nvPr/>
        </p:nvSpPr>
        <p:spPr>
          <a:xfrm>
            <a:off x="411480" y="713232"/>
            <a:ext cx="8321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100"/>
              <a:buFont typeface="Trebuchet MS"/>
              <a:buNone/>
            </a:pPr>
            <a:r>
              <a:rPr i="1" lang="en-US" sz="11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Utah Division of Outdoor Recreation — OHV Recreation Grant (Trail Work Category)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12"/>
          <p:cNvSpPr/>
          <p:nvPr/>
        </p:nvSpPr>
        <p:spPr>
          <a:xfrm>
            <a:off x="438912" y="1097280"/>
            <a:ext cx="3474720" cy="2926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12"/>
          <p:cNvSpPr/>
          <p:nvPr/>
        </p:nvSpPr>
        <p:spPr>
          <a:xfrm>
            <a:off x="4279392" y="1097280"/>
            <a:ext cx="4498848" cy="54864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12"/>
          <p:cNvSpPr/>
          <p:nvPr/>
        </p:nvSpPr>
        <p:spPr>
          <a:xfrm>
            <a:off x="4279392" y="1188720"/>
            <a:ext cx="365760" cy="365760"/>
          </a:xfrm>
          <a:prstGeom prst="ellipse">
            <a:avLst/>
          </a:prstGeom>
          <a:solidFill>
            <a:srgbClr val="2D5016"/>
          </a:solidFill>
          <a:ln cap="flat" cmpd="sng" w="12700">
            <a:solidFill>
              <a:srgbClr val="2D50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12"/>
          <p:cNvSpPr/>
          <p:nvPr/>
        </p:nvSpPr>
        <p:spPr>
          <a:xfrm>
            <a:off x="4279392" y="1188720"/>
            <a:ext cx="36576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Trebuchet MS"/>
              <a:buNone/>
            </a:pPr>
            <a:r>
              <a:rPr b="1" lang="en-US" sz="1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✓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2"/>
          <p:cNvSpPr/>
          <p:nvPr/>
        </p:nvSpPr>
        <p:spPr>
          <a:xfrm>
            <a:off x="4736592" y="1133856"/>
            <a:ext cx="1005840" cy="237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000"/>
              <a:buFont typeface="Trebuchet MS"/>
              <a:buNone/>
            </a:pPr>
            <a:r>
              <a:rPr b="1" lang="en-US" sz="10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Trail Work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12"/>
          <p:cNvSpPr/>
          <p:nvPr/>
        </p:nvSpPr>
        <p:spPr>
          <a:xfrm>
            <a:off x="4736592" y="1371600"/>
            <a:ext cx="3913632" cy="237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50"/>
              <a:buFont typeface="Trebuchet MS"/>
              <a:buNone/>
            </a:pPr>
            <a:r>
              <a:rPr lang="en-US" sz="95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First-ever formally approved motorcycle trail infrastructure in Uintah County. </a:t>
            </a:r>
            <a:endParaRPr sz="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5" name="Google Shape;295;p12"/>
          <p:cNvGrpSpPr/>
          <p:nvPr/>
        </p:nvGrpSpPr>
        <p:grpSpPr>
          <a:xfrm>
            <a:off x="4279392" y="4309104"/>
            <a:ext cx="4498848" cy="548640"/>
            <a:chOff x="4279392" y="1737360"/>
            <a:chExt cx="4498848" cy="548640"/>
          </a:xfrm>
        </p:grpSpPr>
        <p:sp>
          <p:nvSpPr>
            <p:cNvPr id="296" name="Google Shape;296;p12"/>
            <p:cNvSpPr/>
            <p:nvPr/>
          </p:nvSpPr>
          <p:spPr>
            <a:xfrm>
              <a:off x="4279392" y="1737360"/>
              <a:ext cx="4498848" cy="54864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E8E4D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76200" rotWithShape="0" algn="bl" dir="8100000" dist="25400">
                <a:srgbClr val="000000">
                  <a:alpha val="1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Google Shape;297;p12"/>
            <p:cNvSpPr/>
            <p:nvPr/>
          </p:nvSpPr>
          <p:spPr>
            <a:xfrm>
              <a:off x="4279392" y="1828800"/>
              <a:ext cx="365760" cy="365760"/>
            </a:xfrm>
            <a:prstGeom prst="ellipse">
              <a:avLst/>
            </a:prstGeom>
            <a:solidFill>
              <a:srgbClr val="2D5016"/>
            </a:solidFill>
            <a:ln cap="flat" cmpd="sng" w="12700">
              <a:solidFill>
                <a:srgbClr val="2D501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12"/>
            <p:cNvSpPr/>
            <p:nvPr/>
          </p:nvSpPr>
          <p:spPr>
            <a:xfrm>
              <a:off x="4279392" y="1828800"/>
              <a:ext cx="365760" cy="365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Trebuchet MS"/>
                <a:buNone/>
              </a:pPr>
              <a:r>
                <a:rPr b="1" lang="en-US" sz="1400"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✓</a:t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2"/>
            <p:cNvSpPr/>
            <p:nvPr/>
          </p:nvSpPr>
          <p:spPr>
            <a:xfrm>
              <a:off x="4736592" y="1773936"/>
              <a:ext cx="1005840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45C1A"/>
                </a:buClr>
                <a:buSzPts val="1000"/>
                <a:buFont typeface="Trebuchet MS"/>
                <a:buNone/>
              </a:pPr>
              <a:r>
                <a:rPr b="1" lang="en-US" sz="1000">
                  <a:solidFill>
                    <a:srgbClr val="C45C1A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Education</a:t>
              </a:r>
              <a:endParaRPr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12"/>
            <p:cNvSpPr/>
            <p:nvPr/>
          </p:nvSpPr>
          <p:spPr>
            <a:xfrm>
              <a:off x="4736592" y="2011680"/>
              <a:ext cx="3913632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64748B"/>
                </a:buClr>
                <a:buSzPts val="950"/>
                <a:buFont typeface="Trebuchet MS"/>
                <a:buNone/>
              </a:pPr>
              <a:r>
                <a:rPr lang="en-US" sz="950">
                  <a:solidFill>
                    <a:srgbClr val="64748B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Three-tier skill progression system closes a critical safety gap for riders who currently learn on unmanaged backcountry terrain.</a:t>
              </a:r>
              <a:endParaRPr sz="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1" name="Google Shape;301;p12"/>
          <p:cNvGrpSpPr/>
          <p:nvPr/>
        </p:nvGrpSpPr>
        <p:grpSpPr>
          <a:xfrm>
            <a:off x="4279392" y="1739265"/>
            <a:ext cx="4498848" cy="2468880"/>
            <a:chOff x="4279392" y="2377440"/>
            <a:chExt cx="4498848" cy="2468880"/>
          </a:xfrm>
        </p:grpSpPr>
        <p:sp>
          <p:nvSpPr>
            <p:cNvPr id="302" name="Google Shape;302;p12"/>
            <p:cNvSpPr/>
            <p:nvPr/>
          </p:nvSpPr>
          <p:spPr>
            <a:xfrm>
              <a:off x="4279392" y="2377440"/>
              <a:ext cx="4498848" cy="54864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E8E4D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76200" rotWithShape="0" algn="bl" dir="8100000" dist="25400">
                <a:srgbClr val="000000">
                  <a:alpha val="1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" name="Google Shape;303;p12"/>
            <p:cNvSpPr/>
            <p:nvPr/>
          </p:nvSpPr>
          <p:spPr>
            <a:xfrm>
              <a:off x="4279392" y="2468880"/>
              <a:ext cx="365760" cy="365760"/>
            </a:xfrm>
            <a:prstGeom prst="ellipse">
              <a:avLst/>
            </a:prstGeom>
            <a:solidFill>
              <a:srgbClr val="2D5016"/>
            </a:solidFill>
            <a:ln cap="flat" cmpd="sng" w="12700">
              <a:solidFill>
                <a:srgbClr val="2D501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12"/>
            <p:cNvSpPr/>
            <p:nvPr/>
          </p:nvSpPr>
          <p:spPr>
            <a:xfrm>
              <a:off x="4279392" y="2468880"/>
              <a:ext cx="365760" cy="365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Trebuchet MS"/>
                <a:buNone/>
              </a:pPr>
              <a:r>
                <a:rPr b="1" lang="en-US" sz="1400"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✓</a:t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2"/>
            <p:cNvSpPr/>
            <p:nvPr/>
          </p:nvSpPr>
          <p:spPr>
            <a:xfrm>
              <a:off x="4736592" y="2414016"/>
              <a:ext cx="1005840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45C1A"/>
                </a:buClr>
                <a:buSzPts val="1000"/>
                <a:buFont typeface="Trebuchet MS"/>
                <a:buNone/>
              </a:pPr>
              <a:r>
                <a:rPr b="1" lang="en-US" sz="1000">
                  <a:solidFill>
                    <a:srgbClr val="C45C1A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Access</a:t>
              </a:r>
              <a:endParaRPr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2"/>
            <p:cNvSpPr/>
            <p:nvPr/>
          </p:nvSpPr>
          <p:spPr>
            <a:xfrm>
              <a:off x="4736592" y="2651760"/>
              <a:ext cx="3913632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64748B"/>
                </a:buClr>
                <a:buSzPts val="950"/>
                <a:buFont typeface="Trebuchet MS"/>
                <a:buNone/>
              </a:pPr>
              <a:r>
                <a:rPr lang="en-US" sz="950">
                  <a:solidFill>
                    <a:srgbClr val="64748B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Opens OHV recreation to the motorcycle community that has been entirely excluded from Uintah County's trail system.</a:t>
              </a:r>
              <a:endParaRPr sz="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4279392" y="3017520"/>
              <a:ext cx="4498848" cy="54864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E8E4D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76200" rotWithShape="0" algn="bl" dir="8100000" dist="25400">
                <a:srgbClr val="000000">
                  <a:alpha val="1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4279392" y="3108960"/>
              <a:ext cx="365760" cy="365760"/>
            </a:xfrm>
            <a:prstGeom prst="ellipse">
              <a:avLst/>
            </a:prstGeom>
            <a:solidFill>
              <a:srgbClr val="2D5016"/>
            </a:solidFill>
            <a:ln cap="flat" cmpd="sng" w="12700">
              <a:solidFill>
                <a:srgbClr val="2D501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4279392" y="3108960"/>
              <a:ext cx="365760" cy="365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Trebuchet MS"/>
                <a:buNone/>
              </a:pPr>
              <a:r>
                <a:rPr b="1" lang="en-US" sz="1400"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✓</a:t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4736592" y="3054096"/>
              <a:ext cx="1005840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45C1A"/>
                </a:buClr>
                <a:buSzPts val="1000"/>
                <a:buFont typeface="Trebuchet MS"/>
                <a:buNone/>
              </a:pPr>
              <a:r>
                <a:rPr b="1" lang="en-US" sz="1000">
                  <a:solidFill>
                    <a:srgbClr val="C45C1A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Safety</a:t>
              </a:r>
              <a:endParaRPr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4736592" y="3291840"/>
              <a:ext cx="3913632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64748B"/>
                </a:buClr>
                <a:buSzPts val="950"/>
                <a:buFont typeface="Trebuchet MS"/>
                <a:buNone/>
              </a:pPr>
              <a:r>
                <a:rPr lang="en-US" sz="950">
                  <a:solidFill>
                    <a:srgbClr val="64748B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Structured, supervised facility reduces risk for the 700+ local riders currently riding without any dedicated infrastructure.</a:t>
              </a:r>
              <a:endParaRPr sz="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4279392" y="3657600"/>
              <a:ext cx="4498848" cy="54864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E8E4D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76200" rotWithShape="0" algn="bl" dir="8100000" dist="25400">
                <a:srgbClr val="000000">
                  <a:alpha val="1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4279392" y="3749040"/>
              <a:ext cx="365760" cy="365760"/>
            </a:xfrm>
            <a:prstGeom prst="ellipse">
              <a:avLst/>
            </a:prstGeom>
            <a:solidFill>
              <a:srgbClr val="2D5016"/>
            </a:solidFill>
            <a:ln cap="flat" cmpd="sng" w="12700">
              <a:solidFill>
                <a:srgbClr val="2D501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4279392" y="3749040"/>
              <a:ext cx="365760" cy="365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Trebuchet MS"/>
                <a:buNone/>
              </a:pPr>
              <a:r>
                <a:rPr b="1" lang="en-US" sz="1400"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✓</a:t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4736592" y="3694176"/>
              <a:ext cx="1005840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45C1A"/>
                </a:buClr>
                <a:buSzPts val="1000"/>
                <a:buFont typeface="Trebuchet MS"/>
                <a:buNone/>
              </a:pPr>
              <a:r>
                <a:rPr b="1" lang="en-US" sz="1000">
                  <a:solidFill>
                    <a:srgbClr val="C45C1A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Economy</a:t>
              </a:r>
              <a:endParaRPr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4736592" y="3931920"/>
              <a:ext cx="3913632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64748B"/>
                </a:buClr>
                <a:buSzPts val="950"/>
                <a:buFont typeface="Trebuchet MS"/>
                <a:buNone/>
              </a:pPr>
              <a:r>
                <a:rPr lang="en-US" sz="950">
                  <a:solidFill>
                    <a:srgbClr val="64748B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Enhances</a:t>
              </a:r>
              <a:r>
                <a:rPr lang="en-US" sz="950">
                  <a:solidFill>
                    <a:srgbClr val="64748B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 Uintah County's OHV offering — adding motorcycle tourism to the Jeep, ATV, and UTV draw already established.</a:t>
              </a:r>
              <a:endParaRPr sz="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4279392" y="4297680"/>
              <a:ext cx="4498848" cy="54864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E8E4D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76200" rotWithShape="0" algn="bl" dir="8100000" dist="25400">
                <a:srgbClr val="000000">
                  <a:alpha val="1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4279392" y="4389120"/>
              <a:ext cx="365760" cy="365760"/>
            </a:xfrm>
            <a:prstGeom prst="ellipse">
              <a:avLst/>
            </a:prstGeom>
            <a:solidFill>
              <a:srgbClr val="2D5016"/>
            </a:solidFill>
            <a:ln cap="flat" cmpd="sng" w="12700">
              <a:solidFill>
                <a:srgbClr val="2D501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4279392" y="4389120"/>
              <a:ext cx="365760" cy="365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Trebuchet MS"/>
                <a:buNone/>
              </a:pPr>
              <a:r>
                <a:rPr b="1" lang="en-US" sz="1400"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✓</a:t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4736592" y="4334256"/>
              <a:ext cx="1005840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45C1A"/>
                </a:buClr>
                <a:buSzPts val="1000"/>
                <a:buFont typeface="Trebuchet MS"/>
                <a:buNone/>
              </a:pPr>
              <a:r>
                <a:rPr b="1" lang="en-US" sz="1000">
                  <a:solidFill>
                    <a:srgbClr val="C45C1A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Eligible</a:t>
              </a:r>
              <a:endParaRPr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4736592" y="4572000"/>
              <a:ext cx="3913632" cy="237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64748B"/>
                </a:buClr>
                <a:buSzPts val="950"/>
                <a:buFont typeface="Trebuchet MS"/>
                <a:buNone/>
              </a:pPr>
              <a:r>
                <a:rPr lang="en-US" sz="950">
                  <a:solidFill>
                    <a:srgbClr val="64748B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Uintah County is an eligible municipal applicant. This is a county-led project with a decade of demonstrated OHV investment.</a:t>
              </a:r>
              <a:endParaRPr sz="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g3da261705a8_0_22" title="page-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725" y="76200"/>
            <a:ext cx="7714560" cy="499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g3da261705a8_0_5" title="page-1.png"/>
          <p:cNvPicPr preferRelativeResize="0"/>
          <p:nvPr/>
        </p:nvPicPr>
        <p:blipFill rotWithShape="1">
          <a:blip r:embed="rId3">
            <a:alphaModFix/>
          </a:blip>
          <a:srcRect b="29573" l="0" r="12434" t="0"/>
          <a:stretch/>
        </p:blipFill>
        <p:spPr>
          <a:xfrm>
            <a:off x="76200" y="161763"/>
            <a:ext cx="8991601" cy="4819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E1A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5"/>
          <p:cNvSpPr/>
          <p:nvPr/>
        </p:nvSpPr>
        <p:spPr>
          <a:xfrm>
            <a:off x="411480" y="164592"/>
            <a:ext cx="8321040" cy="566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Utah OHV: The Scale of the Opportunity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320040" y="868680"/>
            <a:ext cx="2029968" cy="1170432"/>
          </a:xfrm>
          <a:prstGeom prst="rect">
            <a:avLst/>
          </a:prstGeom>
          <a:solidFill>
            <a:srgbClr val="FFFFFF">
              <a:alpha val="12156"/>
            </a:srgbClr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5"/>
          <p:cNvSpPr/>
          <p:nvPr/>
        </p:nvSpPr>
        <p:spPr>
          <a:xfrm>
            <a:off x="384048" y="905256"/>
            <a:ext cx="1901952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2400"/>
              <a:buFont typeface="Trebuchet MS"/>
              <a:buNone/>
            </a:pPr>
            <a:r>
              <a:rPr b="1" lang="en-US" sz="24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#2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5"/>
          <p:cNvSpPr/>
          <p:nvPr/>
        </p:nvSpPr>
        <p:spPr>
          <a:xfrm>
            <a:off x="384048" y="1344168"/>
            <a:ext cx="1901952" cy="4206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Utah ranked 2nd in the nation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as an OHV destination state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5"/>
          <p:cNvSpPr/>
          <p:nvPr/>
        </p:nvSpPr>
        <p:spPr>
          <a:xfrm>
            <a:off x="384048" y="1801368"/>
            <a:ext cx="1901952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650"/>
              <a:buFont typeface="Trebuchet MS"/>
              <a:buNone/>
            </a:pPr>
            <a:r>
              <a:rPr i="1" lang="en-US" sz="65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Utah Div. of Outdoor Recreation</a:t>
            </a:r>
            <a:endParaRPr sz="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5"/>
          <p:cNvSpPr/>
          <p:nvPr/>
        </p:nvSpPr>
        <p:spPr>
          <a:xfrm>
            <a:off x="2532888" y="868680"/>
            <a:ext cx="2029968" cy="1170432"/>
          </a:xfrm>
          <a:prstGeom prst="rect">
            <a:avLst/>
          </a:prstGeom>
          <a:solidFill>
            <a:srgbClr val="FFFFFF">
              <a:alpha val="12156"/>
            </a:srgbClr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5"/>
          <p:cNvSpPr/>
          <p:nvPr/>
        </p:nvSpPr>
        <p:spPr>
          <a:xfrm>
            <a:off x="2596896" y="905256"/>
            <a:ext cx="1901952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2400"/>
              <a:buFont typeface="Trebuchet MS"/>
              <a:buNone/>
            </a:pPr>
            <a:r>
              <a:rPr b="1" lang="en-US" sz="24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227,195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5"/>
          <p:cNvSpPr/>
          <p:nvPr/>
        </p:nvSpPr>
        <p:spPr>
          <a:xfrm>
            <a:off x="2596896" y="1344168"/>
            <a:ext cx="1901952" cy="4206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In-state OHV registrations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in Utah (2024)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5"/>
          <p:cNvSpPr/>
          <p:nvPr/>
        </p:nvSpPr>
        <p:spPr>
          <a:xfrm>
            <a:off x="2596896" y="1801368"/>
            <a:ext cx="1901952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650"/>
              <a:buFont typeface="Trebuchet MS"/>
              <a:buNone/>
            </a:pPr>
            <a:r>
              <a:rPr i="1" lang="en-US" sz="65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Utah Div. of Outdoor Recreation</a:t>
            </a:r>
            <a:endParaRPr sz="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5"/>
          <p:cNvSpPr/>
          <p:nvPr/>
        </p:nvSpPr>
        <p:spPr>
          <a:xfrm>
            <a:off x="320040" y="2203704"/>
            <a:ext cx="2029968" cy="1170432"/>
          </a:xfrm>
          <a:prstGeom prst="rect">
            <a:avLst/>
          </a:prstGeom>
          <a:solidFill>
            <a:srgbClr val="FFFFFF">
              <a:alpha val="12156"/>
            </a:srgbClr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5"/>
          <p:cNvSpPr/>
          <p:nvPr/>
        </p:nvSpPr>
        <p:spPr>
          <a:xfrm>
            <a:off x="384048" y="2240280"/>
            <a:ext cx="1901952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2400"/>
              <a:buFont typeface="Trebuchet MS"/>
              <a:buNone/>
            </a:pPr>
            <a:r>
              <a:rPr b="1" lang="en-US" sz="24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30,251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5"/>
          <p:cNvSpPr/>
          <p:nvPr/>
        </p:nvSpPr>
        <p:spPr>
          <a:xfrm>
            <a:off x="384048" y="2679192"/>
            <a:ext cx="1901952" cy="4206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Non-resident OHV permits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issued in Utah (2024)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5"/>
          <p:cNvSpPr/>
          <p:nvPr/>
        </p:nvSpPr>
        <p:spPr>
          <a:xfrm>
            <a:off x="384048" y="3136392"/>
            <a:ext cx="1901952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650"/>
              <a:buFont typeface="Trebuchet MS"/>
              <a:buNone/>
            </a:pPr>
            <a:r>
              <a:rPr i="1" lang="en-US" sz="65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Utah Div. of Outdoor Recreation</a:t>
            </a:r>
            <a:endParaRPr sz="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/>
          <p:nvPr/>
        </p:nvSpPr>
        <p:spPr>
          <a:xfrm>
            <a:off x="2532888" y="2203704"/>
            <a:ext cx="2029968" cy="1170432"/>
          </a:xfrm>
          <a:prstGeom prst="rect">
            <a:avLst/>
          </a:prstGeom>
          <a:solidFill>
            <a:srgbClr val="FFFFFF">
              <a:alpha val="12156"/>
            </a:srgbClr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5"/>
          <p:cNvSpPr/>
          <p:nvPr/>
        </p:nvSpPr>
        <p:spPr>
          <a:xfrm>
            <a:off x="2596896" y="2240280"/>
            <a:ext cx="1901952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2400"/>
              <a:buFont typeface="Trebuchet MS"/>
              <a:buNone/>
            </a:pPr>
            <a:r>
              <a:rPr b="1" lang="en-US" sz="24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$166M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5"/>
          <p:cNvSpPr/>
          <p:nvPr/>
        </p:nvSpPr>
        <p:spPr>
          <a:xfrm>
            <a:off x="2596896" y="2679192"/>
            <a:ext cx="1901952" cy="4206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OHV/ATVing value-added to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Utah's economy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5"/>
          <p:cNvSpPr/>
          <p:nvPr/>
        </p:nvSpPr>
        <p:spPr>
          <a:xfrm>
            <a:off x="2596896" y="3136392"/>
            <a:ext cx="1901952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650"/>
              <a:buFont typeface="Trebuchet MS"/>
              <a:buNone/>
            </a:pPr>
            <a:r>
              <a:rPr i="1" lang="en-US" sz="65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U.S. Bureau of Economic Analysis, 2023</a:t>
            </a:r>
            <a:endParaRPr sz="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320040" y="3538728"/>
            <a:ext cx="2029968" cy="1170432"/>
          </a:xfrm>
          <a:prstGeom prst="rect">
            <a:avLst/>
          </a:prstGeom>
          <a:solidFill>
            <a:srgbClr val="FFFFFF">
              <a:alpha val="12156"/>
            </a:srgbClr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5"/>
          <p:cNvSpPr/>
          <p:nvPr/>
        </p:nvSpPr>
        <p:spPr>
          <a:xfrm>
            <a:off x="384048" y="3575304"/>
            <a:ext cx="1901952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2400"/>
              <a:buFont typeface="Trebuchet MS"/>
              <a:buNone/>
            </a:pPr>
            <a:r>
              <a:rPr b="1" lang="en-US" sz="24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~7.5%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5"/>
          <p:cNvSpPr/>
          <p:nvPr/>
        </p:nvSpPr>
        <p:spPr>
          <a:xfrm>
            <a:off x="384048" y="4014216"/>
            <a:ext cx="1901952" cy="4206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Annual growth rate of the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900"/>
              <a:buFont typeface="Trebuchet MS"/>
              <a:buNone/>
            </a:pPr>
            <a:r>
              <a:rPr lang="en-US" sz="9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N. American ATV/UTV market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5"/>
          <p:cNvSpPr/>
          <p:nvPr/>
        </p:nvSpPr>
        <p:spPr>
          <a:xfrm>
            <a:off x="384048" y="4471416"/>
            <a:ext cx="1901952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650"/>
              <a:buFont typeface="Trebuchet MS"/>
              <a:buNone/>
            </a:pPr>
            <a:r>
              <a:rPr i="1" lang="en-US" sz="65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Mordor Intelligence, 2026</a:t>
            </a:r>
            <a:endParaRPr sz="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5"/>
          <p:cNvSpPr/>
          <p:nvPr/>
        </p:nvSpPr>
        <p:spPr>
          <a:xfrm>
            <a:off x="320040" y="4681728"/>
            <a:ext cx="457200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950"/>
              <a:buFont typeface="Trebuchet MS"/>
              <a:buNone/>
            </a:pPr>
            <a:r>
              <a:rPr i="1" lang="en-US" sz="95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The motorcycle community represents the fastest-growing and least-served segment</a:t>
            </a:r>
            <a:r>
              <a:rPr lang="en-US" sz="9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i="1" lang="en-US" sz="95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of this already booming industry — in Utah's #2 OHV destination.</a:t>
            </a:r>
            <a:endParaRPr sz="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" name="Google Shape;49;p5"/>
          <p:cNvPicPr preferRelativeResize="0"/>
          <p:nvPr/>
        </p:nvPicPr>
        <p:blipFill rotWithShape="1">
          <a:blip r:embed="rId3">
            <a:alphaModFix/>
          </a:blip>
          <a:srcRect b="0" l="12262" r="5706" t="833"/>
          <a:stretch/>
        </p:blipFill>
        <p:spPr>
          <a:xfrm>
            <a:off x="4745736" y="868680"/>
            <a:ext cx="4200525" cy="3808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0E8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"/>
          <p:cNvSpPr/>
          <p:nvPr/>
        </p:nvSpPr>
        <p:spPr>
          <a:xfrm>
            <a:off x="0" y="0"/>
            <a:ext cx="9144000" cy="109728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3"/>
          <p:cNvSpPr/>
          <p:nvPr/>
        </p:nvSpPr>
        <p:spPr>
          <a:xfrm>
            <a:off x="411480" y="164592"/>
            <a:ext cx="8321040" cy="530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A Decade of Vision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3"/>
          <p:cNvSpPr/>
          <p:nvPr/>
        </p:nvSpPr>
        <p:spPr>
          <a:xfrm>
            <a:off x="411480" y="713232"/>
            <a:ext cx="8321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300"/>
              <a:buFont typeface="Trebuchet MS"/>
              <a:buNone/>
            </a:pPr>
            <a:r>
              <a:rPr i="1" lang="en-US" sz="13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~Ten years ago, Uintah County made a deliberate commitment to become a world-class motorized recreation destination.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"/>
          <p:cNvSpPr/>
          <p:nvPr/>
        </p:nvSpPr>
        <p:spPr>
          <a:xfrm>
            <a:off x="365760" y="1051560"/>
            <a:ext cx="3987166" cy="11247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3"/>
          <p:cNvSpPr/>
          <p:nvPr/>
        </p:nvSpPr>
        <p:spPr>
          <a:xfrm>
            <a:off x="365759" y="1051560"/>
            <a:ext cx="882017" cy="1124712"/>
          </a:xfrm>
          <a:prstGeom prst="rect">
            <a:avLst/>
          </a:prstGeom>
          <a:solidFill>
            <a:srgbClr val="1A2E1A"/>
          </a:solidFill>
          <a:ln cap="flat" cmpd="sng" w="12700">
            <a:solidFill>
              <a:srgbClr val="1A2E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3"/>
          <p:cNvSpPr/>
          <p:nvPr/>
        </p:nvSpPr>
        <p:spPr>
          <a:xfrm>
            <a:off x="365760" y="1276502"/>
            <a:ext cx="683514" cy="6498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~2015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3"/>
          <p:cNvSpPr/>
          <p:nvPr/>
        </p:nvSpPr>
        <p:spPr>
          <a:xfrm>
            <a:off x="1390650" y="1114044"/>
            <a:ext cx="2883409" cy="3749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Strategic Decision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3"/>
          <p:cNvSpPr/>
          <p:nvPr/>
        </p:nvSpPr>
        <p:spPr>
          <a:xfrm>
            <a:off x="1304925" y="1526438"/>
            <a:ext cx="2969134" cy="574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County leadership commits to diversifying the economy through world-class OHV tourism — done right, to the highest standard.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3"/>
          <p:cNvSpPr/>
          <p:nvPr/>
        </p:nvSpPr>
        <p:spPr>
          <a:xfrm>
            <a:off x="365760" y="2363724"/>
            <a:ext cx="3987166" cy="11247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3"/>
          <p:cNvSpPr/>
          <p:nvPr/>
        </p:nvSpPr>
        <p:spPr>
          <a:xfrm>
            <a:off x="365760" y="2363724"/>
            <a:ext cx="882016" cy="1124712"/>
          </a:xfrm>
          <a:prstGeom prst="rect">
            <a:avLst/>
          </a:prstGeom>
          <a:solidFill>
            <a:srgbClr val="1A2E1A"/>
          </a:solidFill>
          <a:ln cap="flat" cmpd="sng" w="12700">
            <a:solidFill>
              <a:srgbClr val="1A2E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3"/>
          <p:cNvSpPr/>
          <p:nvPr/>
        </p:nvSpPr>
        <p:spPr>
          <a:xfrm>
            <a:off x="365760" y="2588666"/>
            <a:ext cx="613410" cy="6498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Built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1390650" y="2426208"/>
            <a:ext cx="2883409" cy="3749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1,000+ Miles of Trail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3"/>
          <p:cNvSpPr/>
          <p:nvPr/>
        </p:nvSpPr>
        <p:spPr>
          <a:xfrm>
            <a:off x="1390650" y="2838602"/>
            <a:ext cx="2883409" cy="574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Over a decade, Uintah County has developed more than 1,000 miles of OHV trail — one of the most extensive networks in the nation.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365760" y="3675888"/>
            <a:ext cx="3987166" cy="11247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3"/>
          <p:cNvSpPr/>
          <p:nvPr/>
        </p:nvSpPr>
        <p:spPr>
          <a:xfrm>
            <a:off x="365760" y="3675888"/>
            <a:ext cx="882016" cy="1124712"/>
          </a:xfrm>
          <a:prstGeom prst="rect">
            <a:avLst/>
          </a:prstGeom>
          <a:solidFill>
            <a:srgbClr val="1A2E1A"/>
          </a:solidFill>
          <a:ln cap="flat" cmpd="sng" w="12700">
            <a:solidFill>
              <a:srgbClr val="1A2E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3"/>
          <p:cNvSpPr/>
          <p:nvPr/>
        </p:nvSpPr>
        <p:spPr>
          <a:xfrm>
            <a:off x="365760" y="3900830"/>
            <a:ext cx="882016" cy="6498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Annual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3"/>
          <p:cNvSpPr/>
          <p:nvPr/>
        </p:nvSpPr>
        <p:spPr>
          <a:xfrm>
            <a:off x="1466850" y="3738372"/>
            <a:ext cx="2807209" cy="3749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Outlaw ATV Jamboree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3"/>
          <p:cNvSpPr/>
          <p:nvPr/>
        </p:nvSpPr>
        <p:spPr>
          <a:xfrm>
            <a:off x="1466850" y="4040314"/>
            <a:ext cx="2807209" cy="3749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Vernal Rock Rally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3"/>
          <p:cNvSpPr/>
          <p:nvPr/>
        </p:nvSpPr>
        <p:spPr>
          <a:xfrm>
            <a:off x="1466850" y="4348632"/>
            <a:ext cx="2807209" cy="3749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Bronco Safari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3"/>
          <p:cNvPicPr preferRelativeResize="0"/>
          <p:nvPr/>
        </p:nvPicPr>
        <p:blipFill rotWithShape="1">
          <a:blip r:embed="rId3">
            <a:alphaModFix/>
          </a:blip>
          <a:srcRect b="15454" l="22469" r="11111" t="2487"/>
          <a:stretch/>
        </p:blipFill>
        <p:spPr>
          <a:xfrm>
            <a:off x="4495800" y="1051560"/>
            <a:ext cx="4572000" cy="37657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E1A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d242f36825_0_27"/>
          <p:cNvSpPr/>
          <p:nvPr/>
        </p:nvSpPr>
        <p:spPr>
          <a:xfrm>
            <a:off x="0" y="0"/>
            <a:ext cx="9144000" cy="91500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g3d242f36825_0_27"/>
          <p:cNvSpPr/>
          <p:nvPr/>
        </p:nvSpPr>
        <p:spPr>
          <a:xfrm>
            <a:off x="411480" y="164592"/>
            <a:ext cx="83211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An Underserved Community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g3d242f36825_0_27"/>
          <p:cNvSpPr/>
          <p:nvPr/>
        </p:nvSpPr>
        <p:spPr>
          <a:xfrm>
            <a:off x="411480" y="749808"/>
            <a:ext cx="83211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i="1"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In a decade of OHV development, one major community was left out entirely.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g3d242f36825_0_27"/>
          <p:cNvSpPr/>
          <p:nvPr/>
        </p:nvSpPr>
        <p:spPr>
          <a:xfrm>
            <a:off x="4370832" y="1024128"/>
            <a:ext cx="4407300" cy="841200"/>
          </a:xfrm>
          <a:prstGeom prst="rect">
            <a:avLst/>
          </a:prstGeom>
          <a:solidFill>
            <a:srgbClr val="FFFFFF">
              <a:alpha val="10200"/>
            </a:srgbClr>
          </a:solidFill>
          <a:ln cap="flat" cmpd="sng" w="19050">
            <a:solidFill>
              <a:srgbClr val="8B1A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g3d242f36825_0_27"/>
          <p:cNvSpPr/>
          <p:nvPr/>
        </p:nvSpPr>
        <p:spPr>
          <a:xfrm>
            <a:off x="4370832" y="1024128"/>
            <a:ext cx="63900" cy="841200"/>
          </a:xfrm>
          <a:prstGeom prst="rect">
            <a:avLst/>
          </a:prstGeom>
          <a:solidFill>
            <a:srgbClr val="8B1A1A"/>
          </a:solidFill>
          <a:ln cap="flat" cmpd="sng" w="12700">
            <a:solidFill>
              <a:srgbClr val="8B1A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g3d242f36825_0_27"/>
          <p:cNvSpPr/>
          <p:nvPr/>
        </p:nvSpPr>
        <p:spPr>
          <a:xfrm>
            <a:off x="4526280" y="1078992"/>
            <a:ext cx="41148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Zero Approved Motorcycle Trails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g3d242f36825_0_27"/>
          <p:cNvSpPr/>
          <p:nvPr/>
        </p:nvSpPr>
        <p:spPr>
          <a:xfrm>
            <a:off x="4526280" y="1389888"/>
            <a:ext cx="41148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Despite 1,000+ miles of OHV trail in Uintah County, there are zero formally approved, dedicated motorcycle trails anywhere in the county.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g3d242f36825_0_27"/>
          <p:cNvSpPr/>
          <p:nvPr/>
        </p:nvSpPr>
        <p:spPr>
          <a:xfrm>
            <a:off x="4370832" y="1993392"/>
            <a:ext cx="4407300" cy="841200"/>
          </a:xfrm>
          <a:prstGeom prst="rect">
            <a:avLst/>
          </a:prstGeom>
          <a:solidFill>
            <a:srgbClr val="FFFFFF">
              <a:alpha val="10200"/>
            </a:srgbClr>
          </a:solidFill>
          <a:ln cap="flat" cmpd="sng" w="1905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3d242f36825_0_27"/>
          <p:cNvSpPr/>
          <p:nvPr/>
        </p:nvSpPr>
        <p:spPr>
          <a:xfrm>
            <a:off x="4370832" y="1993392"/>
            <a:ext cx="63900" cy="841200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g3d242f36825_0_27"/>
          <p:cNvSpPr/>
          <p:nvPr/>
        </p:nvSpPr>
        <p:spPr>
          <a:xfrm>
            <a:off x="4526280" y="2048256"/>
            <a:ext cx="41148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One Facility — Motocross Only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3d242f36825_0_27"/>
          <p:cNvSpPr/>
          <p:nvPr/>
        </p:nvSpPr>
        <p:spPr>
          <a:xfrm>
            <a:off x="4526280" y="2359152"/>
            <a:ext cx="41148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The only motorcycle-focused infrastructure in the county is the Buckskin Hills motocross track. There is nothing for dirt bike trail or enduro riders.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g3d242f36825_0_27"/>
          <p:cNvSpPr/>
          <p:nvPr/>
        </p:nvSpPr>
        <p:spPr>
          <a:xfrm>
            <a:off x="4370832" y="2962656"/>
            <a:ext cx="4407300" cy="841200"/>
          </a:xfrm>
          <a:prstGeom prst="rect">
            <a:avLst/>
          </a:prstGeom>
          <a:solidFill>
            <a:srgbClr val="FFFFFF">
              <a:alpha val="10200"/>
            </a:srgbClr>
          </a:solidFill>
          <a:ln cap="flat" cmpd="sng" w="19050">
            <a:solidFill>
              <a:srgbClr val="4A7C2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g3d242f36825_0_27"/>
          <p:cNvSpPr/>
          <p:nvPr/>
        </p:nvSpPr>
        <p:spPr>
          <a:xfrm>
            <a:off x="4370832" y="2962656"/>
            <a:ext cx="63900" cy="841200"/>
          </a:xfrm>
          <a:prstGeom prst="rect">
            <a:avLst/>
          </a:prstGeom>
          <a:solidFill>
            <a:srgbClr val="4A7C2F"/>
          </a:solidFill>
          <a:ln cap="flat" cmpd="sng" w="12700">
            <a:solidFill>
              <a:srgbClr val="4A7C2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3d242f36825_0_27"/>
          <p:cNvSpPr/>
          <p:nvPr/>
        </p:nvSpPr>
        <p:spPr>
          <a:xfrm>
            <a:off x="4526280" y="3017520"/>
            <a:ext cx="41148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700+ Local Riders Underserved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g3d242f36825_0_27"/>
          <p:cNvSpPr/>
          <p:nvPr/>
        </p:nvSpPr>
        <p:spPr>
          <a:xfrm>
            <a:off x="4526280" y="3328416"/>
            <a:ext cx="41148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An estimated 700+ local motorcycle riders have no dedicated place to ride legally and safely within Uintah County.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g3d242f36825_0_27"/>
          <p:cNvSpPr/>
          <p:nvPr/>
        </p:nvSpPr>
        <p:spPr>
          <a:xfrm>
            <a:off x="4370832" y="3931920"/>
            <a:ext cx="4407300" cy="841200"/>
          </a:xfrm>
          <a:prstGeom prst="rect">
            <a:avLst/>
          </a:prstGeom>
          <a:solidFill>
            <a:srgbClr val="FFFFFF">
              <a:alpha val="10200"/>
            </a:srgbClr>
          </a:solidFill>
          <a:ln cap="flat" cmpd="sng" w="19050">
            <a:solidFill>
              <a:srgbClr val="2D50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g3d242f36825_0_27"/>
          <p:cNvSpPr/>
          <p:nvPr/>
        </p:nvSpPr>
        <p:spPr>
          <a:xfrm>
            <a:off x="4370832" y="3931920"/>
            <a:ext cx="63900" cy="841200"/>
          </a:xfrm>
          <a:prstGeom prst="rect">
            <a:avLst/>
          </a:prstGeom>
          <a:solidFill>
            <a:srgbClr val="2D5016"/>
          </a:solidFill>
          <a:ln cap="flat" cmpd="sng" w="12700">
            <a:solidFill>
              <a:srgbClr val="2D50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g3d242f36825_0_27"/>
          <p:cNvSpPr/>
          <p:nvPr/>
        </p:nvSpPr>
        <p:spPr>
          <a:xfrm>
            <a:off x="4526280" y="3986784"/>
            <a:ext cx="41148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5F0E8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5F0E8"/>
                </a:solidFill>
                <a:latin typeface="Trebuchet MS"/>
                <a:ea typeface="Trebuchet MS"/>
                <a:cs typeface="Trebuchet MS"/>
                <a:sym typeface="Trebuchet MS"/>
              </a:rPr>
              <a:t>Skills Building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g3d242f36825_0_27"/>
          <p:cNvSpPr/>
          <p:nvPr/>
        </p:nvSpPr>
        <p:spPr>
          <a:xfrm>
            <a:off x="4526280" y="4297680"/>
            <a:ext cx="41148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50"/>
              <a:buFont typeface="Trebuchet MS"/>
              <a:buNone/>
            </a:pPr>
            <a:r>
              <a:rPr lang="en-US" sz="1150">
                <a:solidFill>
                  <a:srgbClr val="FBE4D4"/>
                </a:solidFill>
                <a:latin typeface="Trebuchet MS"/>
                <a:ea typeface="Trebuchet MS"/>
                <a:cs typeface="Trebuchet MS"/>
                <a:sym typeface="Trebuchet MS"/>
              </a:rPr>
              <a:t>No </a:t>
            </a:r>
            <a:r>
              <a:rPr lang="en-US" sz="1150">
                <a:solidFill>
                  <a:srgbClr val="FBE4D4"/>
                </a:solidFill>
                <a:latin typeface="Trebuchet MS"/>
                <a:ea typeface="Trebuchet MS"/>
                <a:cs typeface="Trebuchet MS"/>
                <a:sym typeface="Trebuchet MS"/>
              </a:rPr>
              <a:t>dedicated environment to learn skills properly from the start.</a:t>
            </a:r>
            <a:endParaRPr sz="1300">
              <a:solidFill>
                <a:srgbClr val="FBE4D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few people riding dirt bikes&#10;&#10;AI-generated content may be incorrect." id="99" name="Google Shape;99;g3d242f36825_0_27"/>
          <p:cNvPicPr preferRelativeResize="0"/>
          <p:nvPr/>
        </p:nvPicPr>
        <p:blipFill rotWithShape="1">
          <a:blip r:embed="rId3">
            <a:alphaModFix/>
          </a:blip>
          <a:srcRect b="29631" l="0" r="0" t="3814"/>
          <a:stretch/>
        </p:blipFill>
        <p:spPr>
          <a:xfrm>
            <a:off x="452047" y="999982"/>
            <a:ext cx="3781626" cy="3773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E1A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motorcycle with gloves and helmet on handlebars&#10;&#10;AI-generated content may be incorrect." id="105" name="Google Shape;105;p9"/>
          <p:cNvPicPr preferRelativeResize="0"/>
          <p:nvPr/>
        </p:nvPicPr>
        <p:blipFill rotWithShape="1">
          <a:blip r:embed="rId3">
            <a:alphaModFix amt="35000"/>
          </a:blip>
          <a:srcRect b="7685" l="1639" r="0" t="9323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9"/>
          <p:cNvSpPr/>
          <p:nvPr/>
        </p:nvSpPr>
        <p:spPr>
          <a:xfrm>
            <a:off x="0" y="2331720"/>
            <a:ext cx="9144000" cy="182880"/>
          </a:xfrm>
          <a:prstGeom prst="rect">
            <a:avLst/>
          </a:prstGeom>
          <a:solidFill>
            <a:srgbClr val="1A2E1A"/>
          </a:solidFill>
          <a:ln cap="flat" cmpd="sng" w="12700">
            <a:solidFill>
              <a:srgbClr val="1A2E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9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9"/>
          <p:cNvSpPr/>
          <p:nvPr/>
        </p:nvSpPr>
        <p:spPr>
          <a:xfrm>
            <a:off x="411480" y="164592"/>
            <a:ext cx="8321040" cy="502920"/>
          </a:xfrm>
          <a:prstGeom prst="rect">
            <a:avLst/>
          </a:prstGeom>
          <a:noFill/>
          <a:ln>
            <a:noFill/>
          </a:ln>
          <a:effectLst>
            <a:outerShdw blurRad="101600" rotWithShape="0" algn="bl" dir="8100000" dist="38100">
              <a:srgbClr val="000000">
                <a:alpha val="7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Trebuchet MS"/>
              <a:buNone/>
            </a:pPr>
            <a:r>
              <a:rPr b="1" lang="en-US" sz="26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Bigger Picture: This Is Just the Beginning</a:t>
            </a:r>
            <a:endParaRPr sz="2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9"/>
          <p:cNvSpPr/>
          <p:nvPr/>
        </p:nvSpPr>
        <p:spPr>
          <a:xfrm>
            <a:off x="411480" y="694944"/>
            <a:ext cx="8321040" cy="274320"/>
          </a:xfrm>
          <a:prstGeom prst="rect">
            <a:avLst/>
          </a:prstGeom>
          <a:noFill/>
          <a:ln>
            <a:noFill/>
          </a:ln>
          <a:effectLst>
            <a:outerShdw blurRad="76200" rotWithShape="0" algn="bl" dir="8100000" dist="25400">
              <a:srgbClr val="000000">
                <a:alpha val="6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i="1"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The Enduro Course is the foundation — a catalyst for a much larger motorcycle recreation system.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9"/>
          <p:cNvSpPr/>
          <p:nvPr/>
        </p:nvSpPr>
        <p:spPr>
          <a:xfrm>
            <a:off x="320040" y="2542032"/>
            <a:ext cx="2743200" cy="2487168"/>
          </a:xfrm>
          <a:prstGeom prst="rect">
            <a:avLst/>
          </a:prstGeom>
          <a:solidFill>
            <a:srgbClr val="FFFFFF">
              <a:alpha val="12156"/>
            </a:srgbClr>
          </a:solidFill>
          <a:ln cap="flat" cmpd="sng" w="1905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9"/>
          <p:cNvSpPr/>
          <p:nvPr/>
        </p:nvSpPr>
        <p:spPr>
          <a:xfrm>
            <a:off x="320040" y="2542032"/>
            <a:ext cx="2743200" cy="347472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9"/>
          <p:cNvSpPr/>
          <p:nvPr/>
        </p:nvSpPr>
        <p:spPr>
          <a:xfrm>
            <a:off x="320040" y="2560320"/>
            <a:ext cx="274320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Trebuchet MS"/>
              <a:buNone/>
            </a:pPr>
            <a:r>
              <a:rPr b="1" lang="en-US" sz="1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In Progress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9"/>
          <p:cNvSpPr/>
          <p:nvPr/>
        </p:nvSpPr>
        <p:spPr>
          <a:xfrm>
            <a:off x="429768" y="2944368"/>
            <a:ext cx="2523744" cy="438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45-Mile Single Track Complex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9"/>
          <p:cNvSpPr/>
          <p:nvPr/>
        </p:nvSpPr>
        <p:spPr>
          <a:xfrm>
            <a:off x="429768" y="3419856"/>
            <a:ext cx="2523744" cy="1481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BE4D4"/>
              </a:buClr>
              <a:buSzPts val="1200"/>
              <a:buFont typeface="Trebuchet MS"/>
              <a:buNone/>
            </a:pPr>
            <a:r>
              <a:rPr lang="en-US" sz="1200">
                <a:solidFill>
                  <a:srgbClr val="FBE4D4"/>
                </a:solidFill>
                <a:latin typeface="Trebuchet MS"/>
                <a:ea typeface="Trebuchet MS"/>
                <a:cs typeface="Trebuchet MS"/>
                <a:sym typeface="Trebuchet MS"/>
              </a:rPr>
              <a:t>A major trail network is in active development with Trust Lands Administration (TLA) — dedicated motorcycle single track at a scale that will define Vernal as a destination.</a:t>
            </a:r>
            <a:endParaRPr sz="1200">
              <a:solidFill>
                <a:srgbClr val="FBE4D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9"/>
          <p:cNvSpPr/>
          <p:nvPr/>
        </p:nvSpPr>
        <p:spPr>
          <a:xfrm>
            <a:off x="3264408" y="2542032"/>
            <a:ext cx="2743200" cy="2487168"/>
          </a:xfrm>
          <a:prstGeom prst="rect">
            <a:avLst/>
          </a:prstGeom>
          <a:solidFill>
            <a:srgbClr val="FFFFFF">
              <a:alpha val="12156"/>
            </a:srgbClr>
          </a:solidFill>
          <a:ln cap="flat" cmpd="sng" w="19050">
            <a:solidFill>
              <a:srgbClr val="4A7C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9"/>
          <p:cNvSpPr/>
          <p:nvPr/>
        </p:nvSpPr>
        <p:spPr>
          <a:xfrm>
            <a:off x="3264408" y="2542032"/>
            <a:ext cx="2743200" cy="347472"/>
          </a:xfrm>
          <a:prstGeom prst="rect">
            <a:avLst/>
          </a:prstGeom>
          <a:solidFill>
            <a:srgbClr val="4A7C59"/>
          </a:solidFill>
          <a:ln cap="flat" cmpd="sng" w="12700">
            <a:solidFill>
              <a:srgbClr val="4A7C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9"/>
          <p:cNvSpPr/>
          <p:nvPr/>
        </p:nvSpPr>
        <p:spPr>
          <a:xfrm>
            <a:off x="3264408" y="2560320"/>
            <a:ext cx="274320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Trebuchet MS"/>
              <a:buNone/>
            </a:pPr>
            <a:r>
              <a:rPr b="1" lang="en-US" sz="1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Being Explored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9"/>
          <p:cNvSpPr/>
          <p:nvPr/>
        </p:nvSpPr>
        <p:spPr>
          <a:xfrm>
            <a:off x="3374136" y="2944368"/>
            <a:ext cx="2523744" cy="438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East </a:t>
            </a:r>
            <a:r>
              <a:rPr b="1" lang="en-US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Vernal Motorcycle Areas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9"/>
          <p:cNvSpPr/>
          <p:nvPr/>
        </p:nvSpPr>
        <p:spPr>
          <a:xfrm>
            <a:off x="3374136" y="3419856"/>
            <a:ext cx="2523744" cy="1481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BE4D4"/>
              </a:buClr>
              <a:buSzPts val="1200"/>
              <a:buFont typeface="Trebuchet MS"/>
              <a:buNone/>
            </a:pPr>
            <a:r>
              <a:rPr lang="en-US" sz="1200">
                <a:solidFill>
                  <a:srgbClr val="FBE4D4"/>
                </a:solidFill>
                <a:latin typeface="Trebuchet MS"/>
                <a:ea typeface="Trebuchet MS"/>
                <a:cs typeface="Trebuchet MS"/>
                <a:sym typeface="Trebuchet MS"/>
              </a:rPr>
              <a:t>Areas east of town are being actively evaluated for additional motorcycle-dedicated riding zones, further expanding what Uintah County can offer the moto community.</a:t>
            </a:r>
            <a:endParaRPr sz="1200">
              <a:solidFill>
                <a:srgbClr val="FBE4D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9"/>
          <p:cNvSpPr/>
          <p:nvPr/>
        </p:nvSpPr>
        <p:spPr>
          <a:xfrm>
            <a:off x="6208776" y="2542032"/>
            <a:ext cx="2743200" cy="2487168"/>
          </a:xfrm>
          <a:prstGeom prst="rect">
            <a:avLst/>
          </a:prstGeom>
          <a:solidFill>
            <a:srgbClr val="FFFFFF">
              <a:alpha val="12156"/>
            </a:srgbClr>
          </a:solidFill>
          <a:ln cap="flat" cmpd="sng" w="19050">
            <a:solidFill>
              <a:srgbClr val="2D50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9"/>
          <p:cNvSpPr/>
          <p:nvPr/>
        </p:nvSpPr>
        <p:spPr>
          <a:xfrm>
            <a:off x="6208776" y="2542032"/>
            <a:ext cx="2743200" cy="347472"/>
          </a:xfrm>
          <a:prstGeom prst="rect">
            <a:avLst/>
          </a:prstGeom>
          <a:solidFill>
            <a:srgbClr val="2D5016"/>
          </a:solidFill>
          <a:ln cap="flat" cmpd="sng" w="12700">
            <a:solidFill>
              <a:srgbClr val="2D50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9"/>
          <p:cNvSpPr/>
          <p:nvPr/>
        </p:nvSpPr>
        <p:spPr>
          <a:xfrm>
            <a:off x="6208776" y="2560320"/>
            <a:ext cx="274320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Trebuchet MS"/>
              <a:buNone/>
            </a:pPr>
            <a:r>
              <a:rPr b="1" lang="en-US" sz="1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This Grant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9"/>
          <p:cNvSpPr/>
          <p:nvPr/>
        </p:nvSpPr>
        <p:spPr>
          <a:xfrm>
            <a:off x="6318504" y="2944368"/>
            <a:ext cx="2523744" cy="438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Enduro Course at Buckskin Hills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9"/>
          <p:cNvSpPr/>
          <p:nvPr/>
        </p:nvSpPr>
        <p:spPr>
          <a:xfrm>
            <a:off x="6318504" y="3419856"/>
            <a:ext cx="2523744" cy="14813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BE4D4"/>
              </a:buClr>
              <a:buSzPts val="1200"/>
              <a:buFont typeface="Trebuchet MS"/>
              <a:buNone/>
            </a:pPr>
            <a:r>
              <a:rPr lang="en-US" sz="1200">
                <a:solidFill>
                  <a:srgbClr val="FBE4D4"/>
                </a:solidFill>
                <a:latin typeface="Trebuchet MS"/>
                <a:ea typeface="Trebuchet MS"/>
                <a:cs typeface="Trebuchet MS"/>
                <a:sym typeface="Trebuchet MS"/>
              </a:rPr>
              <a:t>The training facility requested here serves as the anchor and entry point — giving riders a safe place to learn, build skills, and prepare for the full trail network that follows.</a:t>
            </a:r>
            <a:endParaRPr sz="1200">
              <a:solidFill>
                <a:srgbClr val="FBE4D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0E8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ack background with a black square&#10;&#10;AI-generated content may be incorrect." id="130" name="Google Shape;1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550256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6"/>
          <p:cNvSpPr/>
          <p:nvPr/>
        </p:nvSpPr>
        <p:spPr>
          <a:xfrm>
            <a:off x="0" y="0"/>
            <a:ext cx="9144000" cy="109728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6"/>
          <p:cNvSpPr/>
          <p:nvPr/>
        </p:nvSpPr>
        <p:spPr>
          <a:xfrm>
            <a:off x="411480" y="164592"/>
            <a:ext cx="8321040" cy="530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The Solution: Two Years in the Making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6"/>
          <p:cNvSpPr/>
          <p:nvPr/>
        </p:nvSpPr>
        <p:spPr>
          <a:xfrm>
            <a:off x="411480" y="621792"/>
            <a:ext cx="5751195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300"/>
              <a:buFont typeface="Trebuchet MS"/>
              <a:buNone/>
            </a:pPr>
            <a:r>
              <a:rPr i="1" lang="en-US" sz="13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Field research, stakeholder collaboration, and expert consultation — this is a thoroughly vetted plan, not a rushed proposal.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6"/>
          <p:cNvSpPr/>
          <p:nvPr/>
        </p:nvSpPr>
        <p:spPr>
          <a:xfrm>
            <a:off x="320040" y="1115568"/>
            <a:ext cx="1965960" cy="329184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6"/>
          <p:cNvSpPr/>
          <p:nvPr/>
        </p:nvSpPr>
        <p:spPr>
          <a:xfrm>
            <a:off x="320040" y="1115568"/>
            <a:ext cx="1965960" cy="384048"/>
          </a:xfrm>
          <a:prstGeom prst="rect">
            <a:avLst/>
          </a:prstGeom>
          <a:solidFill>
            <a:srgbClr val="1A2E1A"/>
          </a:solidFill>
          <a:ln cap="flat" cmpd="sng" w="12700">
            <a:solidFill>
              <a:srgbClr val="1A2E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6"/>
          <p:cNvSpPr/>
          <p:nvPr/>
        </p:nvSpPr>
        <p:spPr>
          <a:xfrm>
            <a:off x="320040" y="1133856"/>
            <a:ext cx="1965960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Trebuchet MS"/>
              <a:buNone/>
            </a:pPr>
            <a:r>
              <a:rPr b="1" lang="en-US" sz="11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Year 1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6"/>
          <p:cNvSpPr/>
          <p:nvPr/>
        </p:nvSpPr>
        <p:spPr>
          <a:xfrm>
            <a:off x="2286000" y="2651760"/>
            <a:ext cx="210312" cy="73152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6"/>
          <p:cNvSpPr/>
          <p:nvPr/>
        </p:nvSpPr>
        <p:spPr>
          <a:xfrm>
            <a:off x="429768" y="1572768"/>
            <a:ext cx="1737360" cy="438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Research &amp; Field Trips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6"/>
          <p:cNvSpPr/>
          <p:nvPr/>
        </p:nvSpPr>
        <p:spPr>
          <a:xfrm>
            <a:off x="411468" y="2011682"/>
            <a:ext cx="1737300" cy="219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Team conducted site visits to enduro courses across the region, studying design, flow, and safety standards.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6"/>
          <p:cNvSpPr/>
          <p:nvPr/>
        </p:nvSpPr>
        <p:spPr>
          <a:xfrm>
            <a:off x="2496312" y="1115568"/>
            <a:ext cx="1965960" cy="329184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6"/>
          <p:cNvSpPr/>
          <p:nvPr/>
        </p:nvSpPr>
        <p:spPr>
          <a:xfrm>
            <a:off x="2496312" y="1115568"/>
            <a:ext cx="1965960" cy="384048"/>
          </a:xfrm>
          <a:prstGeom prst="rect">
            <a:avLst/>
          </a:prstGeom>
          <a:solidFill>
            <a:srgbClr val="1A2E1A"/>
          </a:solidFill>
          <a:ln cap="flat" cmpd="sng" w="12700">
            <a:solidFill>
              <a:srgbClr val="1A2E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6"/>
          <p:cNvSpPr/>
          <p:nvPr/>
        </p:nvSpPr>
        <p:spPr>
          <a:xfrm>
            <a:off x="2496312" y="1133856"/>
            <a:ext cx="1965960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Trebuchet MS"/>
              <a:buNone/>
            </a:pPr>
            <a:r>
              <a:rPr b="1" lang="en-US" sz="11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Year 1–2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6"/>
          <p:cNvSpPr/>
          <p:nvPr/>
        </p:nvSpPr>
        <p:spPr>
          <a:xfrm>
            <a:off x="4462272" y="2651760"/>
            <a:ext cx="210312" cy="73152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6"/>
          <p:cNvSpPr/>
          <p:nvPr/>
        </p:nvSpPr>
        <p:spPr>
          <a:xfrm>
            <a:off x="2606040" y="1572768"/>
            <a:ext cx="1737360" cy="438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Stakeholder Collaboration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6"/>
          <p:cNvSpPr/>
          <p:nvPr/>
        </p:nvSpPr>
        <p:spPr>
          <a:xfrm>
            <a:off x="2606040" y="2084832"/>
            <a:ext cx="1737360" cy="2194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Coordinated with BLM, Buckskin Hills, motorcycle clubs, and the broader OHV community to shape the concept.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6"/>
          <p:cNvSpPr/>
          <p:nvPr/>
        </p:nvSpPr>
        <p:spPr>
          <a:xfrm>
            <a:off x="4672584" y="1115568"/>
            <a:ext cx="1965960" cy="329184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6"/>
          <p:cNvSpPr/>
          <p:nvPr/>
        </p:nvSpPr>
        <p:spPr>
          <a:xfrm>
            <a:off x="4672584" y="1115568"/>
            <a:ext cx="1965960" cy="384048"/>
          </a:xfrm>
          <a:prstGeom prst="rect">
            <a:avLst/>
          </a:prstGeom>
          <a:solidFill>
            <a:srgbClr val="1A2E1A"/>
          </a:solidFill>
          <a:ln cap="flat" cmpd="sng" w="12700">
            <a:solidFill>
              <a:srgbClr val="1A2E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6"/>
          <p:cNvSpPr/>
          <p:nvPr/>
        </p:nvSpPr>
        <p:spPr>
          <a:xfrm>
            <a:off x="4672584" y="1133856"/>
            <a:ext cx="1965960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Trebuchet MS"/>
              <a:buNone/>
            </a:pPr>
            <a:r>
              <a:rPr b="1" lang="en-US" sz="11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Year 2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6638544" y="2651760"/>
            <a:ext cx="210312" cy="73152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6"/>
          <p:cNvSpPr/>
          <p:nvPr/>
        </p:nvSpPr>
        <p:spPr>
          <a:xfrm>
            <a:off x="4782312" y="1572768"/>
            <a:ext cx="1737360" cy="438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Concept Finalized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6"/>
          <p:cNvSpPr/>
          <p:nvPr/>
        </p:nvSpPr>
        <p:spPr>
          <a:xfrm>
            <a:off x="4782312" y="2084832"/>
            <a:ext cx="1737360" cy="2194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Three-tier course design developed — beginner, intermediate, and advanced enduro — with clear progression and safety infrastructure.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6"/>
          <p:cNvSpPr/>
          <p:nvPr/>
        </p:nvSpPr>
        <p:spPr>
          <a:xfrm>
            <a:off x="6848856" y="1115568"/>
            <a:ext cx="1965960" cy="329184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bl" dir="8100000" dist="25400">
              <a:srgbClr val="000000">
                <a:alpha val="1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6"/>
          <p:cNvSpPr/>
          <p:nvPr/>
        </p:nvSpPr>
        <p:spPr>
          <a:xfrm>
            <a:off x="6848856" y="1115568"/>
            <a:ext cx="1965960" cy="384048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6"/>
          <p:cNvSpPr/>
          <p:nvPr/>
        </p:nvSpPr>
        <p:spPr>
          <a:xfrm>
            <a:off x="6848856" y="1133856"/>
            <a:ext cx="1965960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Trebuchet MS"/>
              <a:buNone/>
            </a:pPr>
            <a:r>
              <a:rPr b="1" lang="en-US" sz="11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Now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6"/>
          <p:cNvSpPr/>
          <p:nvPr/>
        </p:nvSpPr>
        <p:spPr>
          <a:xfrm>
            <a:off x="6958584" y="1572768"/>
            <a:ext cx="1737360" cy="438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Grant Application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6958584" y="2084832"/>
            <a:ext cx="1737360" cy="2194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Requesting OHVR funding to break ground on the first formal motorcycle training and riding facility in Uintah County.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6"/>
          <p:cNvSpPr/>
          <p:nvPr/>
        </p:nvSpPr>
        <p:spPr>
          <a:xfrm>
            <a:off x="320040" y="4526280"/>
            <a:ext cx="850392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100"/>
              <a:buFont typeface="Trebuchet MS"/>
              <a:buNone/>
            </a:pPr>
            <a:r>
              <a:rPr b="1" lang="en-US" sz="11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This isn't a new idea — it's a plan ready to build.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0E8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standing next to a motorcycle&#10;&#10;AI-generated content may be incorrect." id="163" name="Google Shape;163;p7"/>
          <p:cNvPicPr preferRelativeResize="0"/>
          <p:nvPr/>
        </p:nvPicPr>
        <p:blipFill rotWithShape="1">
          <a:blip r:embed="rId3">
            <a:alphaModFix/>
          </a:blip>
          <a:srcRect b="12177" l="0" r="59275" t="49956"/>
          <a:stretch/>
        </p:blipFill>
        <p:spPr>
          <a:xfrm>
            <a:off x="274320" y="1312656"/>
            <a:ext cx="2743200" cy="1700456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7"/>
          <p:cNvSpPr/>
          <p:nvPr/>
        </p:nvSpPr>
        <p:spPr>
          <a:xfrm>
            <a:off x="0" y="0"/>
            <a:ext cx="9144000" cy="109728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7"/>
          <p:cNvSpPr/>
          <p:nvPr/>
        </p:nvSpPr>
        <p:spPr>
          <a:xfrm>
            <a:off x="411480" y="164592"/>
            <a:ext cx="8321040" cy="530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Concept Plan: Three-Tier Enduro Course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411480" y="713232"/>
            <a:ext cx="83210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100"/>
              <a:buFont typeface="Trebuchet MS"/>
              <a:buNone/>
            </a:pPr>
            <a:r>
              <a:rPr i="1" lang="en-US" sz="11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A graduated skill progression system — every rider finds their level, then grows into the next.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/mnt/user-data/uploads/peach-valley-training-and-beginner-loop_47857141192_o.jpg" id="167" name="Google Shape;167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18688" y="1097280"/>
            <a:ext cx="2743200" cy="173736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7"/>
          <p:cNvSpPr/>
          <p:nvPr/>
        </p:nvSpPr>
        <p:spPr>
          <a:xfrm>
            <a:off x="274320" y="1097280"/>
            <a:ext cx="2743200" cy="347472"/>
          </a:xfrm>
          <a:prstGeom prst="rect">
            <a:avLst/>
          </a:prstGeom>
          <a:solidFill>
            <a:srgbClr val="4CAF50"/>
          </a:solidFill>
          <a:ln cap="flat" cmpd="sng" w="12700">
            <a:solidFill>
              <a:srgbClr val="4CAF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7"/>
          <p:cNvSpPr/>
          <p:nvPr/>
        </p:nvSpPr>
        <p:spPr>
          <a:xfrm>
            <a:off x="274320" y="1115568"/>
            <a:ext cx="274320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LEVEL 1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7"/>
          <p:cNvSpPr/>
          <p:nvPr/>
        </p:nvSpPr>
        <p:spPr>
          <a:xfrm>
            <a:off x="274320" y="2834640"/>
            <a:ext cx="2743200" cy="221284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7"/>
          <p:cNvSpPr/>
          <p:nvPr/>
        </p:nvSpPr>
        <p:spPr>
          <a:xfrm>
            <a:off x="274320" y="2834640"/>
            <a:ext cx="2743200" cy="54864"/>
          </a:xfrm>
          <a:prstGeom prst="rect">
            <a:avLst/>
          </a:prstGeom>
          <a:solidFill>
            <a:srgbClr val="4CAF50"/>
          </a:solidFill>
          <a:ln cap="flat" cmpd="sng" w="12700">
            <a:solidFill>
              <a:srgbClr val="4CAF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365760" y="2907792"/>
            <a:ext cx="256032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400"/>
              <a:buFont typeface="Trebuchet MS"/>
              <a:buNone/>
            </a:pPr>
            <a:r>
              <a:rPr b="1" lang="en-US" sz="14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Beginner Loop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7"/>
          <p:cNvSpPr/>
          <p:nvPr/>
        </p:nvSpPr>
        <p:spPr>
          <a:xfrm>
            <a:off x="365785" y="3229768"/>
            <a:ext cx="2560200" cy="157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1200"/>
              <a:buFont typeface="Trebuchet MS"/>
              <a:buNone/>
            </a:pPr>
            <a:r>
              <a:rPr lang="en-US" sz="1200">
                <a:solidFill>
                  <a:srgbClr val="525252"/>
                </a:solidFill>
                <a:latin typeface="Trebuchet MS"/>
                <a:ea typeface="Trebuchet MS"/>
                <a:cs typeface="Trebuchet MS"/>
                <a:sym typeface="Trebuchet MS"/>
              </a:rPr>
              <a:t>Flat, wide, and forgiving. Designed for first-time riders and youth. Slow-speed obstacle and gentle berms</a:t>
            </a:r>
            <a:endParaRPr sz="1200">
              <a:solidFill>
                <a:srgbClr val="5252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7"/>
          <p:cNvSpPr/>
          <p:nvPr/>
        </p:nvSpPr>
        <p:spPr>
          <a:xfrm>
            <a:off x="3218688" y="1097280"/>
            <a:ext cx="2743200" cy="347472"/>
          </a:xfrm>
          <a:prstGeom prst="rect">
            <a:avLst/>
          </a:prstGeom>
          <a:solidFill>
            <a:srgbClr val="FF9800"/>
          </a:solidFill>
          <a:ln cap="flat" cmpd="sng" w="12700">
            <a:solidFill>
              <a:srgbClr val="FF98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7"/>
          <p:cNvSpPr/>
          <p:nvPr/>
        </p:nvSpPr>
        <p:spPr>
          <a:xfrm>
            <a:off x="3218688" y="1115568"/>
            <a:ext cx="274320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LEVEL 2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7"/>
          <p:cNvSpPr/>
          <p:nvPr/>
        </p:nvSpPr>
        <p:spPr>
          <a:xfrm>
            <a:off x="3218688" y="2834640"/>
            <a:ext cx="2743200" cy="221284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7"/>
          <p:cNvSpPr/>
          <p:nvPr/>
        </p:nvSpPr>
        <p:spPr>
          <a:xfrm>
            <a:off x="3218688" y="2834640"/>
            <a:ext cx="2743200" cy="54864"/>
          </a:xfrm>
          <a:prstGeom prst="rect">
            <a:avLst/>
          </a:prstGeom>
          <a:solidFill>
            <a:srgbClr val="FF9800"/>
          </a:solidFill>
          <a:ln cap="flat" cmpd="sng" w="12700">
            <a:solidFill>
              <a:srgbClr val="FF98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7"/>
          <p:cNvSpPr/>
          <p:nvPr/>
        </p:nvSpPr>
        <p:spPr>
          <a:xfrm>
            <a:off x="3310128" y="2907792"/>
            <a:ext cx="256032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400"/>
              <a:buFont typeface="Trebuchet MS"/>
              <a:buNone/>
            </a:pPr>
            <a:r>
              <a:rPr b="1" lang="en-US" sz="14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Intermediate Trail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7"/>
          <p:cNvSpPr/>
          <p:nvPr/>
        </p:nvSpPr>
        <p:spPr>
          <a:xfrm>
            <a:off x="3310128" y="3310128"/>
            <a:ext cx="2560320" cy="1572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1200"/>
              <a:buFont typeface="Trebuchet MS"/>
              <a:buNone/>
            </a:pPr>
            <a:r>
              <a:rPr lang="en-US" sz="1200">
                <a:solidFill>
                  <a:srgbClr val="525252"/>
                </a:solidFill>
                <a:latin typeface="Trebuchet MS"/>
                <a:ea typeface="Trebuchet MS"/>
                <a:cs typeface="Trebuchet MS"/>
                <a:sym typeface="Trebuchet MS"/>
              </a:rPr>
              <a:t>Rolling terrain with moderate elevation, off-camber sections, and technical rock gardens. Builds real confidence before open-country riding.</a:t>
            </a:r>
            <a:endParaRPr sz="1200">
              <a:solidFill>
                <a:srgbClr val="5252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/mnt/user-data/uploads/peach-valley-advanced-skills-course_31167976647_o.jpg" id="180" name="Google Shape;180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63056" y="1097280"/>
            <a:ext cx="2743200" cy="173736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7"/>
          <p:cNvSpPr/>
          <p:nvPr/>
        </p:nvSpPr>
        <p:spPr>
          <a:xfrm>
            <a:off x="6163056" y="1097280"/>
            <a:ext cx="2743200" cy="347472"/>
          </a:xfrm>
          <a:prstGeom prst="rect">
            <a:avLst/>
          </a:prstGeom>
          <a:solidFill>
            <a:srgbClr val="F44336"/>
          </a:solidFill>
          <a:ln cap="flat" cmpd="sng" w="12700">
            <a:solidFill>
              <a:srgbClr val="F4433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7"/>
          <p:cNvSpPr/>
          <p:nvPr/>
        </p:nvSpPr>
        <p:spPr>
          <a:xfrm>
            <a:off x="6163056" y="1115568"/>
            <a:ext cx="274320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LEVEL 3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7"/>
          <p:cNvSpPr/>
          <p:nvPr/>
        </p:nvSpPr>
        <p:spPr>
          <a:xfrm>
            <a:off x="6163056" y="2834640"/>
            <a:ext cx="2743200" cy="221284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8E4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7"/>
          <p:cNvSpPr/>
          <p:nvPr/>
        </p:nvSpPr>
        <p:spPr>
          <a:xfrm>
            <a:off x="6163056" y="2834640"/>
            <a:ext cx="2743200" cy="54864"/>
          </a:xfrm>
          <a:prstGeom prst="rect">
            <a:avLst/>
          </a:prstGeom>
          <a:solidFill>
            <a:srgbClr val="F44336"/>
          </a:solidFill>
          <a:ln cap="flat" cmpd="sng" w="12700">
            <a:solidFill>
              <a:srgbClr val="F4433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7"/>
          <p:cNvSpPr/>
          <p:nvPr/>
        </p:nvSpPr>
        <p:spPr>
          <a:xfrm>
            <a:off x="6254496" y="2907792"/>
            <a:ext cx="256032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E1A"/>
              </a:buClr>
              <a:buSzPts val="1400"/>
              <a:buFont typeface="Trebuchet MS"/>
              <a:buNone/>
            </a:pPr>
            <a:r>
              <a:rPr b="1" lang="en-US" sz="1400">
                <a:solidFill>
                  <a:srgbClr val="1A2E1A"/>
                </a:solidFill>
                <a:latin typeface="Trebuchet MS"/>
                <a:ea typeface="Trebuchet MS"/>
                <a:cs typeface="Trebuchet MS"/>
                <a:sym typeface="Trebuchet MS"/>
              </a:rPr>
              <a:t>Advanced Enduro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7"/>
          <p:cNvSpPr/>
          <p:nvPr/>
        </p:nvSpPr>
        <p:spPr>
          <a:xfrm>
            <a:off x="6254496" y="3310128"/>
            <a:ext cx="2560320" cy="1572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1200"/>
              <a:buFont typeface="Trebuchet MS"/>
              <a:buNone/>
            </a:pPr>
            <a:r>
              <a:rPr lang="en-US" sz="1200">
                <a:solidFill>
                  <a:srgbClr val="525252"/>
                </a:solidFill>
                <a:latin typeface="Trebuchet MS"/>
                <a:ea typeface="Trebuchet MS"/>
                <a:cs typeface="Trebuchet MS"/>
                <a:sym typeface="Trebuchet MS"/>
              </a:rPr>
              <a:t>Full enduro-style course — steep descents, tight canyon sections, and challenging natural obstacles mirroring real backcountry conditions.</a:t>
            </a:r>
            <a:endParaRPr sz="1200">
              <a:solidFill>
                <a:srgbClr val="5252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7"/>
          <p:cNvSpPr/>
          <p:nvPr/>
        </p:nvSpPr>
        <p:spPr>
          <a:xfrm>
            <a:off x="365760" y="4892040"/>
            <a:ext cx="8412600" cy="2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Trebuchet MS"/>
              <a:buNone/>
            </a:pPr>
            <a:r>
              <a:rPr i="1" lang="en-US" sz="1000">
                <a:solidFill>
                  <a:srgbClr val="64748B"/>
                </a:solidFill>
                <a:latin typeface="Trebuchet MS"/>
                <a:ea typeface="Trebuchet MS"/>
                <a:cs typeface="Trebuchet MS"/>
                <a:sym typeface="Trebuchet MS"/>
              </a:rPr>
              <a:t>All three levels connect seamlessly — riders progress naturally on a single, unified facility.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7"/>
          <p:cNvSpPr txBox="1"/>
          <p:nvPr/>
        </p:nvSpPr>
        <p:spPr>
          <a:xfrm>
            <a:off x="2288381" y="2391846"/>
            <a:ext cx="457676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7"/>
          <p:cNvSpPr txBox="1"/>
          <p:nvPr/>
        </p:nvSpPr>
        <p:spPr>
          <a:xfrm>
            <a:off x="2288381" y="2391846"/>
            <a:ext cx="457676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g3da261705a8_0_18" title="Untitled design (30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E1A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1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1"/>
          <p:cNvSpPr/>
          <p:nvPr/>
        </p:nvSpPr>
        <p:spPr>
          <a:xfrm>
            <a:off x="411480" y="164592"/>
            <a:ext cx="8321040" cy="566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Project Timeline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11"/>
          <p:cNvSpPr/>
          <p:nvPr/>
        </p:nvSpPr>
        <p:spPr>
          <a:xfrm>
            <a:off x="4846320" y="841248"/>
            <a:ext cx="3931920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400"/>
              <a:buFont typeface="Trebuchet MS"/>
              <a:buNone/>
            </a:pPr>
            <a:r>
              <a:rPr b="1" lang="en-US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~</a:t>
            </a:r>
            <a:r>
              <a:rPr b="1" lang="en-US" sz="14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 Timeline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11"/>
          <p:cNvSpPr/>
          <p:nvPr/>
        </p:nvSpPr>
        <p:spPr>
          <a:xfrm>
            <a:off x="4846320" y="1261872"/>
            <a:ext cx="3931920" cy="768096"/>
          </a:xfrm>
          <a:prstGeom prst="rect">
            <a:avLst/>
          </a:prstGeom>
          <a:solidFill>
            <a:srgbClr val="FFFFFF">
              <a:alpha val="10196"/>
            </a:srgbClr>
          </a:solidFill>
          <a:ln cap="flat" cmpd="sng" w="12700">
            <a:solidFill>
              <a:srgbClr val="FFFFFF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1"/>
          <p:cNvSpPr/>
          <p:nvPr/>
        </p:nvSpPr>
        <p:spPr>
          <a:xfrm>
            <a:off x="4846320" y="1444752"/>
            <a:ext cx="402336" cy="402336"/>
          </a:xfrm>
          <a:prstGeom prst="ellipse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1"/>
          <p:cNvSpPr/>
          <p:nvPr/>
        </p:nvSpPr>
        <p:spPr>
          <a:xfrm>
            <a:off x="4846320" y="1444752"/>
            <a:ext cx="402336" cy="4023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1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1"/>
          <p:cNvSpPr/>
          <p:nvPr/>
        </p:nvSpPr>
        <p:spPr>
          <a:xfrm>
            <a:off x="5340096" y="1316736"/>
            <a:ext cx="32918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Phase 1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1"/>
          <p:cNvSpPr/>
          <p:nvPr/>
        </p:nvSpPr>
        <p:spPr>
          <a:xfrm>
            <a:off x="5340096" y="1316736"/>
            <a:ext cx="32918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Q1–Q2 2026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1"/>
          <p:cNvSpPr/>
          <p:nvPr/>
        </p:nvSpPr>
        <p:spPr>
          <a:xfrm>
            <a:off x="5340096" y="1609344"/>
            <a:ext cx="329184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000"/>
              <a:buFont typeface="Trebuchet MS"/>
              <a:buNone/>
            </a:pPr>
            <a:r>
              <a:rPr lang="en-US" sz="10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Final design, engineering review, permitting, and stakeholder sign-off.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11"/>
          <p:cNvSpPr/>
          <p:nvPr/>
        </p:nvSpPr>
        <p:spPr>
          <a:xfrm>
            <a:off x="4846320" y="2157984"/>
            <a:ext cx="3931920" cy="768096"/>
          </a:xfrm>
          <a:prstGeom prst="rect">
            <a:avLst/>
          </a:prstGeom>
          <a:solidFill>
            <a:srgbClr val="FFFFFF">
              <a:alpha val="10196"/>
            </a:srgbClr>
          </a:solidFill>
          <a:ln cap="flat" cmpd="sng" w="12700">
            <a:solidFill>
              <a:srgbClr val="FFFFFF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11"/>
          <p:cNvSpPr/>
          <p:nvPr/>
        </p:nvSpPr>
        <p:spPr>
          <a:xfrm>
            <a:off x="4846320" y="2340864"/>
            <a:ext cx="402336" cy="402336"/>
          </a:xfrm>
          <a:prstGeom prst="ellipse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1"/>
          <p:cNvSpPr/>
          <p:nvPr/>
        </p:nvSpPr>
        <p:spPr>
          <a:xfrm>
            <a:off x="4846320" y="2340864"/>
            <a:ext cx="402336" cy="4023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2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1"/>
          <p:cNvSpPr/>
          <p:nvPr/>
        </p:nvSpPr>
        <p:spPr>
          <a:xfrm>
            <a:off x="5340096" y="2212848"/>
            <a:ext cx="32918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Phase 2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1"/>
          <p:cNvSpPr/>
          <p:nvPr/>
        </p:nvSpPr>
        <p:spPr>
          <a:xfrm>
            <a:off x="5340096" y="2212848"/>
            <a:ext cx="32918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Q3 2026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11"/>
          <p:cNvSpPr/>
          <p:nvPr/>
        </p:nvSpPr>
        <p:spPr>
          <a:xfrm>
            <a:off x="5340096" y="2505456"/>
            <a:ext cx="329184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000"/>
              <a:buFont typeface="Trebuchet MS"/>
              <a:buNone/>
            </a:pPr>
            <a:r>
              <a:rPr lang="en-US" sz="10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Earthwork and trail grading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11"/>
          <p:cNvSpPr/>
          <p:nvPr/>
        </p:nvSpPr>
        <p:spPr>
          <a:xfrm>
            <a:off x="4846320" y="3054096"/>
            <a:ext cx="3931920" cy="768096"/>
          </a:xfrm>
          <a:prstGeom prst="rect">
            <a:avLst/>
          </a:prstGeom>
          <a:solidFill>
            <a:srgbClr val="FFFFFF">
              <a:alpha val="10196"/>
            </a:srgbClr>
          </a:solidFill>
          <a:ln cap="flat" cmpd="sng" w="12700">
            <a:solidFill>
              <a:srgbClr val="FFFFFF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11"/>
          <p:cNvSpPr/>
          <p:nvPr/>
        </p:nvSpPr>
        <p:spPr>
          <a:xfrm>
            <a:off x="4846320" y="3236976"/>
            <a:ext cx="402336" cy="402336"/>
          </a:xfrm>
          <a:prstGeom prst="ellipse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1"/>
          <p:cNvSpPr/>
          <p:nvPr/>
        </p:nvSpPr>
        <p:spPr>
          <a:xfrm>
            <a:off x="4846320" y="3236976"/>
            <a:ext cx="402336" cy="4023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3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11"/>
          <p:cNvSpPr/>
          <p:nvPr/>
        </p:nvSpPr>
        <p:spPr>
          <a:xfrm>
            <a:off x="5340096" y="3108960"/>
            <a:ext cx="32918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Phase 3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11"/>
          <p:cNvSpPr/>
          <p:nvPr/>
        </p:nvSpPr>
        <p:spPr>
          <a:xfrm>
            <a:off x="5340096" y="3108960"/>
            <a:ext cx="32918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Q4 2026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11"/>
          <p:cNvSpPr/>
          <p:nvPr/>
        </p:nvSpPr>
        <p:spPr>
          <a:xfrm>
            <a:off x="5340096" y="3401568"/>
            <a:ext cx="329184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000"/>
              <a:buFont typeface="Trebuchet MS"/>
              <a:buNone/>
            </a:pPr>
            <a:r>
              <a:rPr lang="en-US" sz="10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Beginner, </a:t>
            </a:r>
            <a:r>
              <a:rPr lang="en-US" sz="10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Intermediate, and Advanced course construction, signage installation.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1"/>
          <p:cNvSpPr/>
          <p:nvPr/>
        </p:nvSpPr>
        <p:spPr>
          <a:xfrm>
            <a:off x="4846320" y="3950208"/>
            <a:ext cx="3931920" cy="768096"/>
          </a:xfrm>
          <a:prstGeom prst="rect">
            <a:avLst/>
          </a:prstGeom>
          <a:solidFill>
            <a:srgbClr val="FFFFFF">
              <a:alpha val="10196"/>
            </a:srgbClr>
          </a:solidFill>
          <a:ln cap="flat" cmpd="sng" w="12700">
            <a:solidFill>
              <a:srgbClr val="FFFFFF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11"/>
          <p:cNvSpPr/>
          <p:nvPr/>
        </p:nvSpPr>
        <p:spPr>
          <a:xfrm>
            <a:off x="4846320" y="4133088"/>
            <a:ext cx="402336" cy="402336"/>
          </a:xfrm>
          <a:prstGeom prst="ellipse">
            <a:avLst/>
          </a:prstGeom>
          <a:solidFill>
            <a:srgbClr val="C45C1A"/>
          </a:solidFill>
          <a:ln cap="flat" cmpd="sng" w="12700">
            <a:solidFill>
              <a:srgbClr val="C45C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1"/>
          <p:cNvSpPr/>
          <p:nvPr/>
        </p:nvSpPr>
        <p:spPr>
          <a:xfrm>
            <a:off x="4846320" y="4133088"/>
            <a:ext cx="402336" cy="4023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Trebuchet MS"/>
              <a:buNone/>
            </a:pPr>
            <a:r>
              <a:rPr b="1" lang="en-US" sz="13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4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11"/>
          <p:cNvSpPr/>
          <p:nvPr/>
        </p:nvSpPr>
        <p:spPr>
          <a:xfrm>
            <a:off x="5340096" y="4005072"/>
            <a:ext cx="32918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45C1A"/>
              </a:buClr>
              <a:buSzPts val="1200"/>
              <a:buFont typeface="Trebuchet MS"/>
              <a:buNone/>
            </a:pPr>
            <a:r>
              <a:rPr b="1" lang="en-US" sz="1200">
                <a:solidFill>
                  <a:srgbClr val="C45C1A"/>
                </a:solidFill>
                <a:latin typeface="Trebuchet MS"/>
                <a:ea typeface="Trebuchet MS"/>
                <a:cs typeface="Trebuchet MS"/>
                <a:sym typeface="Trebuchet MS"/>
              </a:rPr>
              <a:t>Phase 4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11"/>
          <p:cNvSpPr/>
          <p:nvPr/>
        </p:nvSpPr>
        <p:spPr>
          <a:xfrm>
            <a:off x="5340096" y="4005072"/>
            <a:ext cx="3291840" cy="256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100"/>
              <a:buFont typeface="Trebuchet MS"/>
              <a:buNone/>
            </a:pPr>
            <a:r>
              <a:rPr lang="en-US" sz="11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Q1 2027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11"/>
          <p:cNvSpPr/>
          <p:nvPr/>
        </p:nvSpPr>
        <p:spPr>
          <a:xfrm>
            <a:off x="5340096" y="4297680"/>
            <a:ext cx="329184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4B896"/>
              </a:buClr>
              <a:buSzPts val="1000"/>
              <a:buFont typeface="Trebuchet MS"/>
              <a:buNone/>
            </a:pPr>
            <a:r>
              <a:rPr lang="en-US" sz="1000">
                <a:solidFill>
                  <a:srgbClr val="D4B896"/>
                </a:solidFill>
                <a:latin typeface="Trebuchet MS"/>
                <a:ea typeface="Trebuchet MS"/>
                <a:cs typeface="Trebuchet MS"/>
                <a:sym typeface="Trebuchet MS"/>
              </a:rPr>
              <a:t>Skills park, staging area, amenities, and grand opening.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237" y="1261870"/>
            <a:ext cx="4541521" cy="33852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2026-03-17T20:59:16Z</dcterms:created>
  <dc:creator>PptxGenJS</dc:creator>
</cp:coreProperties>
</file>